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7"/>
  </p:notesMasterIdLst>
  <p:sldIdLst>
    <p:sldId id="258" r:id="rId3"/>
    <p:sldId id="259" r:id="rId4"/>
    <p:sldId id="260" r:id="rId5"/>
    <p:sldId id="261" r:id="rId6"/>
    <p:sldId id="262" r:id="rId7"/>
    <p:sldId id="263" r:id="rId8"/>
    <p:sldId id="264" r:id="rId9"/>
    <p:sldId id="286" r:id="rId10"/>
    <p:sldId id="266" r:id="rId11"/>
    <p:sldId id="267" r:id="rId12"/>
    <p:sldId id="268" r:id="rId13"/>
    <p:sldId id="272" r:id="rId14"/>
    <p:sldId id="270" r:id="rId15"/>
    <p:sldId id="273" r:id="rId16"/>
    <p:sldId id="274" r:id="rId17"/>
    <p:sldId id="299" r:id="rId18"/>
    <p:sldId id="275" r:id="rId19"/>
    <p:sldId id="279" r:id="rId20"/>
    <p:sldId id="280" r:id="rId21"/>
    <p:sldId id="281" r:id="rId22"/>
    <p:sldId id="282" r:id="rId23"/>
    <p:sldId id="283" r:id="rId24"/>
    <p:sldId id="288" r:id="rId25"/>
    <p:sldId id="289" r:id="rId26"/>
    <p:sldId id="290" r:id="rId27"/>
    <p:sldId id="291" r:id="rId28"/>
    <p:sldId id="292" r:id="rId29"/>
    <p:sldId id="293" r:id="rId30"/>
    <p:sldId id="294" r:id="rId31"/>
    <p:sldId id="297" r:id="rId32"/>
    <p:sldId id="277" r:id="rId33"/>
    <p:sldId id="298" r:id="rId34"/>
    <p:sldId id="301" r:id="rId35"/>
    <p:sldId id="278" r:id="rId3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1" autoAdjust="0"/>
    <p:restoredTop sz="74943" autoAdjust="0"/>
  </p:normalViewPr>
  <p:slideViewPr>
    <p:cSldViewPr snapToGrid="0" snapToObjects="1">
      <p:cViewPr varScale="1">
        <p:scale>
          <a:sx n="84" d="100"/>
          <a:sy n="84" d="100"/>
        </p:scale>
        <p:origin x="1698" y="96"/>
      </p:cViewPr>
      <p:guideLst>
        <p:guide orient="horz" pos="2136"/>
        <p:guide pos="2880"/>
      </p:guideLst>
    </p:cSldViewPr>
  </p:slideViewPr>
  <p:notesTextViewPr>
    <p:cViewPr>
      <p:scale>
        <a:sx n="100" d="100"/>
        <a:sy n="100" d="100"/>
      </p:scale>
      <p:origin x="0" y="0"/>
    </p:cViewPr>
  </p:notesTextViewPr>
  <p:notesViewPr>
    <p:cSldViewPr snapToGrid="0" snapToObjects="1">
      <p:cViewPr varScale="1">
        <p:scale>
          <a:sx n="85" d="100"/>
          <a:sy n="85" d="100"/>
        </p:scale>
        <p:origin x="304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7D8230-7971-4110-A46B-8241C1C330B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15FACB4-F112-476B-BAA6-5CA24307DC37}">
      <dgm:prSet phldrT="[Text]" custT="1"/>
      <dgm:spPr/>
      <dgm:t>
        <a:bodyPr/>
        <a:lstStyle/>
        <a:p>
          <a:r>
            <a:rPr lang="en-US" sz="2600" b="1" i="1" dirty="0" smtClean="0"/>
            <a:t>Proposed Goal:  </a:t>
          </a:r>
        </a:p>
        <a:p>
          <a:pPr marL="112713" indent="0"/>
          <a:r>
            <a:rPr lang="en-US" sz="2400" i="1" dirty="0" smtClean="0"/>
            <a:t>Develop and strengthen the FBO &amp; BAO partnership to improve operational efficiency and effectiveness and achieve excellence in business processes across the University.</a:t>
          </a:r>
          <a:endParaRPr lang="en-US" sz="2400" i="1" dirty="0"/>
        </a:p>
      </dgm:t>
    </dgm:pt>
    <dgm:pt modelId="{4E4DF154-83C6-4F22-8680-E0129652180E}" type="parTrans" cxnId="{1BF9A9B1-4F86-4E7A-B870-85DF8725939B}">
      <dgm:prSet/>
      <dgm:spPr/>
      <dgm:t>
        <a:bodyPr/>
        <a:lstStyle/>
        <a:p>
          <a:endParaRPr lang="en-US"/>
        </a:p>
      </dgm:t>
    </dgm:pt>
    <dgm:pt modelId="{F15E5B3E-DCEC-4132-ACB7-61BEB87990BC}" type="sibTrans" cxnId="{1BF9A9B1-4F86-4E7A-B870-85DF8725939B}">
      <dgm:prSet/>
      <dgm:spPr/>
      <dgm:t>
        <a:bodyPr/>
        <a:lstStyle/>
        <a:p>
          <a:endParaRPr lang="en-US"/>
        </a:p>
      </dgm:t>
    </dgm:pt>
    <dgm:pt modelId="{B8F288AF-03D3-40AA-B229-B5E71D453573}">
      <dgm:prSet phldrT="[Text]" custT="1"/>
      <dgm:spPr/>
      <dgm:t>
        <a:bodyPr/>
        <a:lstStyle/>
        <a:p>
          <a:r>
            <a:rPr lang="en-US" sz="1050" b="1" dirty="0" smtClean="0"/>
            <a:t>1. Collaboration &amp; Communication:</a:t>
          </a:r>
        </a:p>
        <a:p>
          <a:pPr marL="233363" indent="-112713"/>
          <a:r>
            <a:rPr lang="en-US" sz="1050" dirty="0" smtClean="0"/>
            <a:t>a. Increase collaboration and enhance two-way communication between all FBO units and BAOs to improve understanding and appreciation from each perspective and work together toward common goals.</a:t>
          </a:r>
        </a:p>
        <a:p>
          <a:pPr marL="233363" indent="-112713"/>
          <a:endParaRPr lang="en-US" sz="200" dirty="0" smtClean="0"/>
        </a:p>
        <a:p>
          <a:pPr marL="233363" indent="-112713"/>
          <a:r>
            <a:rPr lang="en-US" sz="1050" dirty="0" smtClean="0"/>
            <a:t>b. Identify and incorporate school, college and division (S/C/D) business unit needs and input throughout new system implementation projects, the operational policy review and revision process and decision making processes that define and impact the day to day business practices within S/C/D units.</a:t>
          </a:r>
          <a:endParaRPr lang="en-US" sz="1050" dirty="0"/>
        </a:p>
      </dgm:t>
    </dgm:pt>
    <dgm:pt modelId="{9A3E8204-D686-41C2-8B8B-578F4CE02023}" type="parTrans" cxnId="{71AC360A-1F46-48CE-9704-A16BA707544A}">
      <dgm:prSet/>
      <dgm:spPr/>
      <dgm:t>
        <a:bodyPr/>
        <a:lstStyle/>
        <a:p>
          <a:endParaRPr lang="en-US"/>
        </a:p>
      </dgm:t>
    </dgm:pt>
    <dgm:pt modelId="{A94C8413-5ED4-43D6-8BE2-F4B13E3E84B5}" type="sibTrans" cxnId="{71AC360A-1F46-48CE-9704-A16BA707544A}">
      <dgm:prSet/>
      <dgm:spPr/>
      <dgm:t>
        <a:bodyPr/>
        <a:lstStyle/>
        <a:p>
          <a:endParaRPr lang="en-US"/>
        </a:p>
      </dgm:t>
    </dgm:pt>
    <dgm:pt modelId="{F4B89225-E492-4422-8A49-24B542EF2026}">
      <dgm:prSet phldrT="[Text]" custT="1"/>
      <dgm:spPr/>
      <dgm:t>
        <a:bodyPr/>
        <a:lstStyle/>
        <a:p>
          <a:r>
            <a:rPr lang="en-US" sz="1000" b="1" dirty="0" smtClean="0"/>
            <a:t>2. Policy &amp; Procedural Development, Application &amp; Compliance</a:t>
          </a:r>
        </a:p>
        <a:p>
          <a:pPr marL="233363" indent="-112713"/>
          <a:r>
            <a:rPr lang="en-US" sz="1000" dirty="0" smtClean="0"/>
            <a:t>a. Collaboratively improve standardized procedures and consistency of policy application and compliance through communication, documentation and training:</a:t>
          </a:r>
        </a:p>
        <a:p>
          <a:pPr marL="344488" indent="-117475"/>
          <a:r>
            <a:rPr lang="en-US" sz="1000" b="1" dirty="0" err="1" smtClean="0"/>
            <a:t>i</a:t>
          </a:r>
          <a:r>
            <a:rPr lang="en-US" sz="1000" b="1" dirty="0" smtClean="0"/>
            <a:t>. Triage and Review of Process Breakdowns:  </a:t>
          </a:r>
          <a:r>
            <a:rPr lang="en-US" sz="1000" dirty="0" smtClean="0"/>
            <a:t>Identify, prioritize and review process breakdowns which are impacting operational efficiency and effectiveness.  Assemble a group of impacted stakeholders and perform a quick business process review to identify the problem, brainstorm both short-term and long-term process revisions or corrections, implement the short-term fixes and revisit the implementation to assess the success.</a:t>
          </a:r>
        </a:p>
        <a:p>
          <a:pPr marL="344488" indent="-117475"/>
          <a:r>
            <a:rPr lang="en-US" sz="1000" b="1" dirty="0" smtClean="0"/>
            <a:t>ii.  Internal control:</a:t>
          </a:r>
          <a:r>
            <a:rPr lang="en-US" sz="1000" dirty="0" smtClean="0"/>
            <a:t>  University wide, develop and sustain an effective environment of internal control over accounting and financial reporting to reduce the risk of errors or misstatements in financial and budgetary data, protect University assets and improve policy application and compliance.</a:t>
          </a:r>
        </a:p>
        <a:p>
          <a:pPr marL="344488" indent="-117475"/>
          <a:r>
            <a:rPr lang="en-US" sz="1000" b="1" dirty="0" smtClean="0"/>
            <a:t>iii.  Daily operations: </a:t>
          </a:r>
          <a:r>
            <a:rPr lang="en-US" sz="1000" dirty="0" smtClean="0"/>
            <a:t>Develop and implement standardized, relevant, best practice policy and procedural communications, documentation and training.</a:t>
          </a:r>
        </a:p>
        <a:p>
          <a:pPr marL="344488" indent="-117475"/>
          <a:r>
            <a:rPr lang="en-US" sz="1000" b="1" dirty="0" smtClean="0"/>
            <a:t>iv.  Financial reporting:  </a:t>
          </a:r>
          <a:r>
            <a:rPr lang="en-US" sz="1000" dirty="0" smtClean="0"/>
            <a:t>Develop monthly, quarterly and annual standardized financial and budgetary reporting practices in conjunction with Banner 9 and New Budget Model report development; develop and implement related policy, procedure and training.</a:t>
          </a:r>
        </a:p>
        <a:p>
          <a:pPr marL="344488" indent="-117475"/>
          <a:r>
            <a:rPr lang="en-US" sz="1000" b="1" dirty="0" smtClean="0"/>
            <a:t>v.  Financial sub certification:  </a:t>
          </a:r>
          <a:r>
            <a:rPr lang="en-US" sz="1000" dirty="0" smtClean="0"/>
            <a:t>Identify established financial sub-certification policies and procedures in higher education and evaluate best practices, develop and implement related policy, procedure and training.</a:t>
          </a:r>
          <a:endParaRPr lang="en-US" sz="1000" dirty="0"/>
        </a:p>
      </dgm:t>
    </dgm:pt>
    <dgm:pt modelId="{C4F1305E-5B93-47B5-8B34-8853098F287D}" type="parTrans" cxnId="{72BFF772-B06A-4FD6-B67A-47C2C8A64480}">
      <dgm:prSet/>
      <dgm:spPr/>
      <dgm:t>
        <a:bodyPr/>
        <a:lstStyle/>
        <a:p>
          <a:endParaRPr lang="en-US"/>
        </a:p>
      </dgm:t>
    </dgm:pt>
    <dgm:pt modelId="{F06BF41A-E761-4819-9B4E-82DF0C9786FF}" type="sibTrans" cxnId="{72BFF772-B06A-4FD6-B67A-47C2C8A64480}">
      <dgm:prSet/>
      <dgm:spPr/>
      <dgm:t>
        <a:bodyPr/>
        <a:lstStyle/>
        <a:p>
          <a:endParaRPr lang="en-US"/>
        </a:p>
      </dgm:t>
    </dgm:pt>
    <dgm:pt modelId="{EB4F4658-E3E1-4431-A2E9-49937DBCB489}">
      <dgm:prSet phldrT="[Text]" custT="1"/>
      <dgm:spPr/>
      <dgm:t>
        <a:bodyPr/>
        <a:lstStyle/>
        <a:p>
          <a:r>
            <a:rPr lang="en-US" sz="1050" b="1" dirty="0" smtClean="0"/>
            <a:t>3. Development of Business Professionals</a:t>
          </a:r>
          <a:endParaRPr lang="en-US" sz="1050" dirty="0" smtClean="0"/>
        </a:p>
        <a:p>
          <a:pPr marL="233363" indent="-112713"/>
          <a:r>
            <a:rPr lang="en-US" sz="1050" dirty="0" smtClean="0"/>
            <a:t>a. Collaboratively develop and deliver BAO and staff functional training (informed by policy and procedural development, application and compliance work above) to enhance consistency in practice and standardization of work products.</a:t>
          </a:r>
        </a:p>
        <a:p>
          <a:pPr marL="233363" indent="-112713"/>
          <a:endParaRPr lang="en-US" sz="200" dirty="0" smtClean="0"/>
        </a:p>
        <a:p>
          <a:pPr marL="233363" indent="-112713"/>
          <a:r>
            <a:rPr lang="en-US" sz="1050" dirty="0" smtClean="0"/>
            <a:t>b. Provide BAO leadership opportunities to develop and retain strong business professionals across the University.</a:t>
          </a:r>
          <a:endParaRPr lang="en-US" sz="1100" dirty="0"/>
        </a:p>
      </dgm:t>
    </dgm:pt>
    <dgm:pt modelId="{8093FAEF-31FF-4FB1-ADAE-DF7DA086B74A}" type="parTrans" cxnId="{35617A4C-4AE8-4F3A-B399-F335A8C5EA71}">
      <dgm:prSet/>
      <dgm:spPr/>
      <dgm:t>
        <a:bodyPr/>
        <a:lstStyle/>
        <a:p>
          <a:endParaRPr lang="en-US"/>
        </a:p>
      </dgm:t>
    </dgm:pt>
    <dgm:pt modelId="{C2B01BB4-BDB2-4707-96DD-6B1C14D0A6A3}" type="sibTrans" cxnId="{35617A4C-4AE8-4F3A-B399-F335A8C5EA71}">
      <dgm:prSet/>
      <dgm:spPr/>
      <dgm:t>
        <a:bodyPr/>
        <a:lstStyle/>
        <a:p>
          <a:endParaRPr lang="en-US"/>
        </a:p>
      </dgm:t>
    </dgm:pt>
    <dgm:pt modelId="{2FC765FE-6806-43AC-8017-7D8B5F286611}" type="pres">
      <dgm:prSet presAssocID="{D17D8230-7971-4110-A46B-8241C1C330BD}" presName="vert0" presStyleCnt="0">
        <dgm:presLayoutVars>
          <dgm:dir/>
          <dgm:animOne val="branch"/>
          <dgm:animLvl val="lvl"/>
        </dgm:presLayoutVars>
      </dgm:prSet>
      <dgm:spPr/>
      <dgm:t>
        <a:bodyPr/>
        <a:lstStyle/>
        <a:p>
          <a:endParaRPr lang="en-US"/>
        </a:p>
      </dgm:t>
    </dgm:pt>
    <dgm:pt modelId="{D50AC0BC-B6F4-4969-94B6-66D1D5832D60}" type="pres">
      <dgm:prSet presAssocID="{B15FACB4-F112-476B-BAA6-5CA24307DC37}" presName="thickLine" presStyleLbl="alignNode1" presStyleIdx="0" presStyleCnt="1">
        <dgm:style>
          <a:lnRef idx="2">
            <a:schemeClr val="accent3"/>
          </a:lnRef>
          <a:fillRef idx="1">
            <a:schemeClr val="lt1"/>
          </a:fillRef>
          <a:effectRef idx="0">
            <a:schemeClr val="accent3"/>
          </a:effectRef>
          <a:fontRef idx="minor">
            <a:schemeClr val="dk1"/>
          </a:fontRef>
        </dgm:style>
      </dgm:prSet>
      <dgm:spPr/>
    </dgm:pt>
    <dgm:pt modelId="{E5763561-8621-457B-9660-7B04435F7947}" type="pres">
      <dgm:prSet presAssocID="{B15FACB4-F112-476B-BAA6-5CA24307DC37}" presName="horz1" presStyleCnt="0"/>
      <dgm:spPr/>
    </dgm:pt>
    <dgm:pt modelId="{437540C3-70BD-462F-815E-307412D77E2E}" type="pres">
      <dgm:prSet presAssocID="{B15FACB4-F112-476B-BAA6-5CA24307DC37}" presName="tx1" presStyleLbl="revTx" presStyleIdx="0" presStyleCnt="4" custScaleX="172384"/>
      <dgm:spPr/>
      <dgm:t>
        <a:bodyPr/>
        <a:lstStyle/>
        <a:p>
          <a:endParaRPr lang="en-US"/>
        </a:p>
      </dgm:t>
    </dgm:pt>
    <dgm:pt modelId="{B41B7EA2-4967-4EFA-8C66-FD96DDD5E202}" type="pres">
      <dgm:prSet presAssocID="{B15FACB4-F112-476B-BAA6-5CA24307DC37}" presName="vert1" presStyleCnt="0"/>
      <dgm:spPr/>
    </dgm:pt>
    <dgm:pt modelId="{8BB86B3B-A487-4AED-840C-4B5835C5CD9E}" type="pres">
      <dgm:prSet presAssocID="{B8F288AF-03D3-40AA-B229-B5E71D453573}" presName="vertSpace2a" presStyleCnt="0"/>
      <dgm:spPr/>
    </dgm:pt>
    <dgm:pt modelId="{1F3B3112-07A8-4045-B237-936A47857FAE}" type="pres">
      <dgm:prSet presAssocID="{B8F288AF-03D3-40AA-B229-B5E71D453573}" presName="horz2" presStyleCnt="0"/>
      <dgm:spPr/>
    </dgm:pt>
    <dgm:pt modelId="{CD5C7AE2-C932-4074-9E59-CEF01989028E}" type="pres">
      <dgm:prSet presAssocID="{B8F288AF-03D3-40AA-B229-B5E71D453573}" presName="horzSpace2" presStyleCnt="0"/>
      <dgm:spPr/>
    </dgm:pt>
    <dgm:pt modelId="{DEE60818-8212-4B8B-851B-3AB3547C1B6E}" type="pres">
      <dgm:prSet presAssocID="{B8F288AF-03D3-40AA-B229-B5E71D453573}" presName="tx2" presStyleLbl="revTx" presStyleIdx="1" presStyleCnt="4" custScaleY="58125" custLinFactNeighborX="82" custLinFactNeighborY="12245"/>
      <dgm:spPr/>
      <dgm:t>
        <a:bodyPr/>
        <a:lstStyle/>
        <a:p>
          <a:endParaRPr lang="en-US"/>
        </a:p>
      </dgm:t>
    </dgm:pt>
    <dgm:pt modelId="{AA4A08C3-66A9-4FC4-A4F8-AC7F44FD446C}" type="pres">
      <dgm:prSet presAssocID="{B8F288AF-03D3-40AA-B229-B5E71D453573}" presName="vert2" presStyleCnt="0"/>
      <dgm:spPr/>
    </dgm:pt>
    <dgm:pt modelId="{C1FA3F9C-447D-4F87-A976-2F117DB21A9B}" type="pres">
      <dgm:prSet presAssocID="{B8F288AF-03D3-40AA-B229-B5E71D453573}" presName="thinLine2b" presStyleLbl="callout" presStyleIdx="0" presStyleCnt="3" custLinFactY="100000" custLinFactNeighborX="81" custLinFactNeighborY="173505">
        <dgm:style>
          <a:lnRef idx="2">
            <a:schemeClr val="accent3"/>
          </a:lnRef>
          <a:fillRef idx="1">
            <a:schemeClr val="lt1"/>
          </a:fillRef>
          <a:effectRef idx="0">
            <a:schemeClr val="accent3"/>
          </a:effectRef>
          <a:fontRef idx="minor">
            <a:schemeClr val="dk1"/>
          </a:fontRef>
        </dgm:style>
      </dgm:prSet>
      <dgm:spPr/>
    </dgm:pt>
    <dgm:pt modelId="{7ACD7706-DA47-4720-8A14-998CFCB44CD8}" type="pres">
      <dgm:prSet presAssocID="{B8F288AF-03D3-40AA-B229-B5E71D453573}" presName="vertSpace2b" presStyleCnt="0"/>
      <dgm:spPr/>
    </dgm:pt>
    <dgm:pt modelId="{B197115C-CA61-4759-B054-E9875808DF9B}" type="pres">
      <dgm:prSet presAssocID="{F4B89225-E492-4422-8A49-24B542EF2026}" presName="horz2" presStyleCnt="0"/>
      <dgm:spPr/>
    </dgm:pt>
    <dgm:pt modelId="{0EE4CBA0-3403-4CEA-96DB-038E97006700}" type="pres">
      <dgm:prSet presAssocID="{F4B89225-E492-4422-8A49-24B542EF2026}" presName="horzSpace2" presStyleCnt="0"/>
      <dgm:spPr/>
    </dgm:pt>
    <dgm:pt modelId="{0037DE99-E217-4E7F-997F-853063AECEF1}" type="pres">
      <dgm:prSet presAssocID="{F4B89225-E492-4422-8A49-24B542EF2026}" presName="tx2" presStyleLbl="revTx" presStyleIdx="2" presStyleCnt="4" custScaleY="126044" custLinFactNeighborX="82" custLinFactNeighborY="7497"/>
      <dgm:spPr/>
      <dgm:t>
        <a:bodyPr/>
        <a:lstStyle/>
        <a:p>
          <a:endParaRPr lang="en-US"/>
        </a:p>
      </dgm:t>
    </dgm:pt>
    <dgm:pt modelId="{8517BEC6-20A8-4E3A-A264-696335EEA831}" type="pres">
      <dgm:prSet presAssocID="{F4B89225-E492-4422-8A49-24B542EF2026}" presName="vert2" presStyleCnt="0"/>
      <dgm:spPr/>
    </dgm:pt>
    <dgm:pt modelId="{48D49C13-AA4B-489E-8980-3745829A0321}" type="pres">
      <dgm:prSet presAssocID="{F4B89225-E492-4422-8A49-24B542EF2026}" presName="thinLine2b" presStyleLbl="callout" presStyleIdx="1" presStyleCnt="3" custLinFactNeighborX="81" custLinFactNeighborY="74975">
        <dgm:style>
          <a:lnRef idx="2">
            <a:schemeClr val="accent3"/>
          </a:lnRef>
          <a:fillRef idx="1">
            <a:schemeClr val="lt1"/>
          </a:fillRef>
          <a:effectRef idx="0">
            <a:schemeClr val="accent3"/>
          </a:effectRef>
          <a:fontRef idx="minor">
            <a:schemeClr val="dk1"/>
          </a:fontRef>
        </dgm:style>
      </dgm:prSet>
      <dgm:spPr/>
    </dgm:pt>
    <dgm:pt modelId="{407115A8-0C13-44FF-A35F-0915928D38E0}" type="pres">
      <dgm:prSet presAssocID="{F4B89225-E492-4422-8A49-24B542EF2026}" presName="vertSpace2b" presStyleCnt="0"/>
      <dgm:spPr/>
    </dgm:pt>
    <dgm:pt modelId="{68BE4BDF-24B0-4BCA-9A56-36B963A48916}" type="pres">
      <dgm:prSet presAssocID="{EB4F4658-E3E1-4431-A2E9-49937DBCB489}" presName="horz2" presStyleCnt="0"/>
      <dgm:spPr/>
    </dgm:pt>
    <dgm:pt modelId="{ADDBA50B-E839-422F-8EC1-06D801F296F1}" type="pres">
      <dgm:prSet presAssocID="{EB4F4658-E3E1-4431-A2E9-49937DBCB489}" presName="horzSpace2" presStyleCnt="0"/>
      <dgm:spPr/>
    </dgm:pt>
    <dgm:pt modelId="{3426C53B-36BC-4ABD-B904-0B4B9C886D89}" type="pres">
      <dgm:prSet presAssocID="{EB4F4658-E3E1-4431-A2E9-49937DBCB489}" presName="tx2" presStyleLbl="revTx" presStyleIdx="3" presStyleCnt="4" custScaleY="48293" custLinFactNeighborX="82" custLinFactNeighborY="232"/>
      <dgm:spPr/>
      <dgm:t>
        <a:bodyPr/>
        <a:lstStyle/>
        <a:p>
          <a:endParaRPr lang="en-US"/>
        </a:p>
      </dgm:t>
    </dgm:pt>
    <dgm:pt modelId="{1726020D-72C9-41BA-AEAA-402B450D969E}" type="pres">
      <dgm:prSet presAssocID="{EB4F4658-E3E1-4431-A2E9-49937DBCB489}" presName="vert2" presStyleCnt="0"/>
      <dgm:spPr/>
    </dgm:pt>
    <dgm:pt modelId="{5F5B16C6-C48A-4915-B3B9-23F5B4706C8D}" type="pres">
      <dgm:prSet presAssocID="{EB4F4658-E3E1-4431-A2E9-49937DBCB489}" presName="thinLine2b" presStyleLbl="callout" presStyleIdx="2" presStyleCnt="3">
        <dgm:style>
          <a:lnRef idx="2">
            <a:schemeClr val="accent3"/>
          </a:lnRef>
          <a:fillRef idx="1">
            <a:schemeClr val="lt1"/>
          </a:fillRef>
          <a:effectRef idx="0">
            <a:schemeClr val="accent3"/>
          </a:effectRef>
          <a:fontRef idx="minor">
            <a:schemeClr val="dk1"/>
          </a:fontRef>
        </dgm:style>
      </dgm:prSet>
      <dgm:spPr/>
    </dgm:pt>
    <dgm:pt modelId="{F233B261-A61E-42EB-8D4E-1EC4CF58DFAD}" type="pres">
      <dgm:prSet presAssocID="{EB4F4658-E3E1-4431-A2E9-49937DBCB489}" presName="vertSpace2b" presStyleCnt="0"/>
      <dgm:spPr/>
    </dgm:pt>
  </dgm:ptLst>
  <dgm:cxnLst>
    <dgm:cxn modelId="{72BFF772-B06A-4FD6-B67A-47C2C8A64480}" srcId="{B15FACB4-F112-476B-BAA6-5CA24307DC37}" destId="{F4B89225-E492-4422-8A49-24B542EF2026}" srcOrd="1" destOrd="0" parTransId="{C4F1305E-5B93-47B5-8B34-8853098F287D}" sibTransId="{F06BF41A-E761-4819-9B4E-82DF0C9786FF}"/>
    <dgm:cxn modelId="{5743BD82-D4E1-41F7-8F3B-4D64114F1A33}" type="presOf" srcId="{D17D8230-7971-4110-A46B-8241C1C330BD}" destId="{2FC765FE-6806-43AC-8017-7D8B5F286611}" srcOrd="0" destOrd="0" presId="urn:microsoft.com/office/officeart/2008/layout/LinedList"/>
    <dgm:cxn modelId="{FF841BF5-8950-4659-993C-B3C57BD94329}" type="presOf" srcId="{B15FACB4-F112-476B-BAA6-5CA24307DC37}" destId="{437540C3-70BD-462F-815E-307412D77E2E}" srcOrd="0" destOrd="0" presId="urn:microsoft.com/office/officeart/2008/layout/LinedList"/>
    <dgm:cxn modelId="{71AC360A-1F46-48CE-9704-A16BA707544A}" srcId="{B15FACB4-F112-476B-BAA6-5CA24307DC37}" destId="{B8F288AF-03D3-40AA-B229-B5E71D453573}" srcOrd="0" destOrd="0" parTransId="{9A3E8204-D686-41C2-8B8B-578F4CE02023}" sibTransId="{A94C8413-5ED4-43D6-8BE2-F4B13E3E84B5}"/>
    <dgm:cxn modelId="{2709DCC3-20CF-425D-8E08-BDF9E00AB78F}" type="presOf" srcId="{B8F288AF-03D3-40AA-B229-B5E71D453573}" destId="{DEE60818-8212-4B8B-851B-3AB3547C1B6E}" srcOrd="0" destOrd="0" presId="urn:microsoft.com/office/officeart/2008/layout/LinedList"/>
    <dgm:cxn modelId="{0D98B140-7B71-4068-960F-E4B83BB8FBDE}" type="presOf" srcId="{F4B89225-E492-4422-8A49-24B542EF2026}" destId="{0037DE99-E217-4E7F-997F-853063AECEF1}" srcOrd="0" destOrd="0" presId="urn:microsoft.com/office/officeart/2008/layout/LinedList"/>
    <dgm:cxn modelId="{1BF9A9B1-4F86-4E7A-B870-85DF8725939B}" srcId="{D17D8230-7971-4110-A46B-8241C1C330BD}" destId="{B15FACB4-F112-476B-BAA6-5CA24307DC37}" srcOrd="0" destOrd="0" parTransId="{4E4DF154-83C6-4F22-8680-E0129652180E}" sibTransId="{F15E5B3E-DCEC-4132-ACB7-61BEB87990BC}"/>
    <dgm:cxn modelId="{A26C42AB-C632-4375-9029-B8B6BDAA520D}" type="presOf" srcId="{EB4F4658-E3E1-4431-A2E9-49937DBCB489}" destId="{3426C53B-36BC-4ABD-B904-0B4B9C886D89}" srcOrd="0" destOrd="0" presId="urn:microsoft.com/office/officeart/2008/layout/LinedList"/>
    <dgm:cxn modelId="{35617A4C-4AE8-4F3A-B399-F335A8C5EA71}" srcId="{B15FACB4-F112-476B-BAA6-5CA24307DC37}" destId="{EB4F4658-E3E1-4431-A2E9-49937DBCB489}" srcOrd="2" destOrd="0" parTransId="{8093FAEF-31FF-4FB1-ADAE-DF7DA086B74A}" sibTransId="{C2B01BB4-BDB2-4707-96DD-6B1C14D0A6A3}"/>
    <dgm:cxn modelId="{7982A9C7-FC8E-44BF-8FCD-3F1054254668}" type="presParOf" srcId="{2FC765FE-6806-43AC-8017-7D8B5F286611}" destId="{D50AC0BC-B6F4-4969-94B6-66D1D5832D60}" srcOrd="0" destOrd="0" presId="urn:microsoft.com/office/officeart/2008/layout/LinedList"/>
    <dgm:cxn modelId="{FACF85CC-8B43-4D92-A03B-20763F128721}" type="presParOf" srcId="{2FC765FE-6806-43AC-8017-7D8B5F286611}" destId="{E5763561-8621-457B-9660-7B04435F7947}" srcOrd="1" destOrd="0" presId="urn:microsoft.com/office/officeart/2008/layout/LinedList"/>
    <dgm:cxn modelId="{34C3C180-79A8-4A37-94B1-46BADD225860}" type="presParOf" srcId="{E5763561-8621-457B-9660-7B04435F7947}" destId="{437540C3-70BD-462F-815E-307412D77E2E}" srcOrd="0" destOrd="0" presId="urn:microsoft.com/office/officeart/2008/layout/LinedList"/>
    <dgm:cxn modelId="{39EB574D-4C1A-4D4A-99C2-5F7AB3AE0A2F}" type="presParOf" srcId="{E5763561-8621-457B-9660-7B04435F7947}" destId="{B41B7EA2-4967-4EFA-8C66-FD96DDD5E202}" srcOrd="1" destOrd="0" presId="urn:microsoft.com/office/officeart/2008/layout/LinedList"/>
    <dgm:cxn modelId="{0A07B30B-2EF8-4B3D-ABB7-7B0D725A74AB}" type="presParOf" srcId="{B41B7EA2-4967-4EFA-8C66-FD96DDD5E202}" destId="{8BB86B3B-A487-4AED-840C-4B5835C5CD9E}" srcOrd="0" destOrd="0" presId="urn:microsoft.com/office/officeart/2008/layout/LinedList"/>
    <dgm:cxn modelId="{BB645966-0762-4E3E-91AF-12B8ED9B0513}" type="presParOf" srcId="{B41B7EA2-4967-4EFA-8C66-FD96DDD5E202}" destId="{1F3B3112-07A8-4045-B237-936A47857FAE}" srcOrd="1" destOrd="0" presId="urn:microsoft.com/office/officeart/2008/layout/LinedList"/>
    <dgm:cxn modelId="{DA7F4A28-7CE8-444D-B2A1-47E1DA2B6F12}" type="presParOf" srcId="{1F3B3112-07A8-4045-B237-936A47857FAE}" destId="{CD5C7AE2-C932-4074-9E59-CEF01989028E}" srcOrd="0" destOrd="0" presId="urn:microsoft.com/office/officeart/2008/layout/LinedList"/>
    <dgm:cxn modelId="{5188DE2C-5406-4704-90A7-08B5E181FB8F}" type="presParOf" srcId="{1F3B3112-07A8-4045-B237-936A47857FAE}" destId="{DEE60818-8212-4B8B-851B-3AB3547C1B6E}" srcOrd="1" destOrd="0" presId="urn:microsoft.com/office/officeart/2008/layout/LinedList"/>
    <dgm:cxn modelId="{7A2E93AC-E39A-4427-8521-DDE046118512}" type="presParOf" srcId="{1F3B3112-07A8-4045-B237-936A47857FAE}" destId="{AA4A08C3-66A9-4FC4-A4F8-AC7F44FD446C}" srcOrd="2" destOrd="0" presId="urn:microsoft.com/office/officeart/2008/layout/LinedList"/>
    <dgm:cxn modelId="{393436AC-EF09-46F5-B59B-3F6A6843659A}" type="presParOf" srcId="{B41B7EA2-4967-4EFA-8C66-FD96DDD5E202}" destId="{C1FA3F9C-447D-4F87-A976-2F117DB21A9B}" srcOrd="2" destOrd="0" presId="urn:microsoft.com/office/officeart/2008/layout/LinedList"/>
    <dgm:cxn modelId="{2125F5F9-0EF5-418C-AB82-4853AC83CD2C}" type="presParOf" srcId="{B41B7EA2-4967-4EFA-8C66-FD96DDD5E202}" destId="{7ACD7706-DA47-4720-8A14-998CFCB44CD8}" srcOrd="3" destOrd="0" presId="urn:microsoft.com/office/officeart/2008/layout/LinedList"/>
    <dgm:cxn modelId="{D9C99585-57B7-477C-9A6B-447D28ECC532}" type="presParOf" srcId="{B41B7EA2-4967-4EFA-8C66-FD96DDD5E202}" destId="{B197115C-CA61-4759-B054-E9875808DF9B}" srcOrd="4" destOrd="0" presId="urn:microsoft.com/office/officeart/2008/layout/LinedList"/>
    <dgm:cxn modelId="{3240BD8F-C5C2-47F9-815D-6D915DEBB137}" type="presParOf" srcId="{B197115C-CA61-4759-B054-E9875808DF9B}" destId="{0EE4CBA0-3403-4CEA-96DB-038E97006700}" srcOrd="0" destOrd="0" presId="urn:microsoft.com/office/officeart/2008/layout/LinedList"/>
    <dgm:cxn modelId="{71FD8AC2-89F8-4DA2-89E0-115F804A3180}" type="presParOf" srcId="{B197115C-CA61-4759-B054-E9875808DF9B}" destId="{0037DE99-E217-4E7F-997F-853063AECEF1}" srcOrd="1" destOrd="0" presId="urn:microsoft.com/office/officeart/2008/layout/LinedList"/>
    <dgm:cxn modelId="{2B4FA36B-43D8-44A0-A30F-16EE241B716F}" type="presParOf" srcId="{B197115C-CA61-4759-B054-E9875808DF9B}" destId="{8517BEC6-20A8-4E3A-A264-696335EEA831}" srcOrd="2" destOrd="0" presId="urn:microsoft.com/office/officeart/2008/layout/LinedList"/>
    <dgm:cxn modelId="{522EFBF8-0000-4B73-92F9-81895ECE4075}" type="presParOf" srcId="{B41B7EA2-4967-4EFA-8C66-FD96DDD5E202}" destId="{48D49C13-AA4B-489E-8980-3745829A0321}" srcOrd="5" destOrd="0" presId="urn:microsoft.com/office/officeart/2008/layout/LinedList"/>
    <dgm:cxn modelId="{785D8B8E-B485-4352-8387-9CBBC045BB29}" type="presParOf" srcId="{B41B7EA2-4967-4EFA-8C66-FD96DDD5E202}" destId="{407115A8-0C13-44FF-A35F-0915928D38E0}" srcOrd="6" destOrd="0" presId="urn:microsoft.com/office/officeart/2008/layout/LinedList"/>
    <dgm:cxn modelId="{A4FBA5CE-8E80-4488-B8D4-18D38B0B195B}" type="presParOf" srcId="{B41B7EA2-4967-4EFA-8C66-FD96DDD5E202}" destId="{68BE4BDF-24B0-4BCA-9A56-36B963A48916}" srcOrd="7" destOrd="0" presId="urn:microsoft.com/office/officeart/2008/layout/LinedList"/>
    <dgm:cxn modelId="{09CF3B49-0461-44BA-A9DE-F44CBB6BB934}" type="presParOf" srcId="{68BE4BDF-24B0-4BCA-9A56-36B963A48916}" destId="{ADDBA50B-E839-422F-8EC1-06D801F296F1}" srcOrd="0" destOrd="0" presId="urn:microsoft.com/office/officeart/2008/layout/LinedList"/>
    <dgm:cxn modelId="{78835B8A-2592-4212-9FD9-C68A880872E4}" type="presParOf" srcId="{68BE4BDF-24B0-4BCA-9A56-36B963A48916}" destId="{3426C53B-36BC-4ABD-B904-0B4B9C886D89}" srcOrd="1" destOrd="0" presId="urn:microsoft.com/office/officeart/2008/layout/LinedList"/>
    <dgm:cxn modelId="{58EC11D4-9B2B-4701-9D5E-CDAF7AB6F6E8}" type="presParOf" srcId="{68BE4BDF-24B0-4BCA-9A56-36B963A48916}" destId="{1726020D-72C9-41BA-AEAA-402B450D969E}" srcOrd="2" destOrd="0" presId="urn:microsoft.com/office/officeart/2008/layout/LinedList"/>
    <dgm:cxn modelId="{6959A00C-7364-48D1-9582-1E6B41420083}" type="presParOf" srcId="{B41B7EA2-4967-4EFA-8C66-FD96DDD5E202}" destId="{5F5B16C6-C48A-4915-B3B9-23F5B4706C8D}" srcOrd="8" destOrd="0" presId="urn:microsoft.com/office/officeart/2008/layout/LinedList"/>
    <dgm:cxn modelId="{191555E6-EC9A-4329-9F01-572118878313}" type="presParOf" srcId="{B41B7EA2-4967-4EFA-8C66-FD96DDD5E202}" destId="{F233B261-A61E-42EB-8D4E-1EC4CF58DFAD}"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C664FA-3068-422F-A542-C209D256C3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0645E7D-3973-4C48-A457-E940303FF09B}">
      <dgm:prSet phldrT="[Text]"/>
      <dgm:spPr>
        <a:solidFill>
          <a:schemeClr val="accent6">
            <a:lumMod val="50000"/>
          </a:schemeClr>
        </a:solidFill>
      </dgm:spPr>
      <dgm:t>
        <a:bodyPr/>
        <a:lstStyle/>
        <a:p>
          <a:r>
            <a:rPr lang="en-US" dirty="0" smtClean="0"/>
            <a:t>January (transition)</a:t>
          </a:r>
          <a:endParaRPr lang="en-US" dirty="0"/>
        </a:p>
        <a:p>
          <a:r>
            <a:rPr lang="en-US" dirty="0" smtClean="0"/>
            <a:t>March</a:t>
          </a:r>
          <a:endParaRPr lang="en-US" dirty="0"/>
        </a:p>
        <a:p>
          <a:r>
            <a:rPr lang="en-US" dirty="0" smtClean="0"/>
            <a:t>May</a:t>
          </a:r>
        </a:p>
        <a:p>
          <a:r>
            <a:rPr lang="en-US" dirty="0" smtClean="0"/>
            <a:t>July</a:t>
          </a:r>
        </a:p>
        <a:p>
          <a:r>
            <a:rPr lang="en-US" dirty="0" smtClean="0"/>
            <a:t>September</a:t>
          </a:r>
          <a:endParaRPr lang="en-US" dirty="0"/>
        </a:p>
      </dgm:t>
    </dgm:pt>
    <dgm:pt modelId="{2988434D-CCDC-4F07-8F9A-78C13C2C60BB}" type="parTrans" cxnId="{43EEF00D-C909-4A91-B595-9443014BC9DE}">
      <dgm:prSet/>
      <dgm:spPr/>
      <dgm:t>
        <a:bodyPr/>
        <a:lstStyle/>
        <a:p>
          <a:endParaRPr lang="en-US"/>
        </a:p>
      </dgm:t>
    </dgm:pt>
    <dgm:pt modelId="{38524D12-CC60-4B10-B078-0FD881848B62}" type="sibTrans" cxnId="{43EEF00D-C909-4A91-B595-9443014BC9DE}">
      <dgm:prSet/>
      <dgm:spPr/>
      <dgm:t>
        <a:bodyPr/>
        <a:lstStyle/>
        <a:p>
          <a:endParaRPr lang="en-US"/>
        </a:p>
      </dgm:t>
    </dgm:pt>
    <dgm:pt modelId="{BDA09144-37A9-4C7C-847C-1BB3A5EFC4AE}">
      <dgm:prSet phldrT="[Text]" custT="1"/>
      <dgm:spPr>
        <a:solidFill>
          <a:schemeClr val="accent6">
            <a:lumMod val="60000"/>
            <a:lumOff val="40000"/>
          </a:schemeClr>
        </a:solidFill>
      </dgm:spPr>
      <dgm:t>
        <a:bodyPr/>
        <a:lstStyle/>
        <a:p>
          <a:r>
            <a:rPr lang="en-US" sz="1600" b="1" dirty="0" smtClean="0"/>
            <a:t>Continuous Quality Improvement Focus</a:t>
          </a:r>
          <a:endParaRPr lang="en-US" sz="1600" b="1" dirty="0"/>
        </a:p>
      </dgm:t>
    </dgm:pt>
    <dgm:pt modelId="{36FF6E59-15A7-45FC-8599-353F60DC2197}" type="parTrans" cxnId="{B126521C-2A03-4CB3-9C3D-3A4B81B9CE5F}">
      <dgm:prSet/>
      <dgm:spPr/>
      <dgm:t>
        <a:bodyPr/>
        <a:lstStyle/>
        <a:p>
          <a:endParaRPr lang="en-US"/>
        </a:p>
      </dgm:t>
    </dgm:pt>
    <dgm:pt modelId="{F6A517B3-7249-4D0A-AF84-C69D30CDBD08}" type="sibTrans" cxnId="{B126521C-2A03-4CB3-9C3D-3A4B81B9CE5F}">
      <dgm:prSet/>
      <dgm:spPr/>
      <dgm:t>
        <a:bodyPr/>
        <a:lstStyle/>
        <a:p>
          <a:endParaRPr lang="en-US"/>
        </a:p>
      </dgm:t>
    </dgm:pt>
    <dgm:pt modelId="{78B1A783-F866-4739-9DC4-CC55A37088D1}">
      <dgm:prSet phldrT="[Text]" custT="1"/>
      <dgm:spPr>
        <a:solidFill>
          <a:schemeClr val="accent6">
            <a:lumMod val="60000"/>
            <a:lumOff val="40000"/>
          </a:schemeClr>
        </a:solidFill>
      </dgm:spPr>
      <dgm:t>
        <a:bodyPr/>
        <a:lstStyle/>
        <a:p>
          <a:r>
            <a:rPr lang="en-US" sz="1600" dirty="0"/>
            <a:t>Collaborative Working Meeting Format</a:t>
          </a:r>
        </a:p>
      </dgm:t>
    </dgm:pt>
    <dgm:pt modelId="{E0F23E1F-72AA-4A44-8C9B-381233CA11A6}" type="parTrans" cxnId="{FF082F5B-A099-4139-805E-B5344DF0F3BB}">
      <dgm:prSet/>
      <dgm:spPr/>
      <dgm:t>
        <a:bodyPr/>
        <a:lstStyle/>
        <a:p>
          <a:endParaRPr lang="en-US"/>
        </a:p>
      </dgm:t>
    </dgm:pt>
    <dgm:pt modelId="{7D4D6202-13EF-4983-BA61-8D537393FB1A}" type="sibTrans" cxnId="{FF082F5B-A099-4139-805E-B5344DF0F3BB}">
      <dgm:prSet/>
      <dgm:spPr/>
      <dgm:t>
        <a:bodyPr/>
        <a:lstStyle/>
        <a:p>
          <a:endParaRPr lang="en-US"/>
        </a:p>
      </dgm:t>
    </dgm:pt>
    <dgm:pt modelId="{874123CC-48B0-4621-812A-AD57C868157E}">
      <dgm:prSet phldrT="[Text]"/>
      <dgm:spPr>
        <a:solidFill>
          <a:schemeClr val="accent6">
            <a:lumMod val="50000"/>
          </a:schemeClr>
        </a:solidFill>
      </dgm:spPr>
      <dgm:t>
        <a:bodyPr/>
        <a:lstStyle/>
        <a:p>
          <a:r>
            <a:rPr lang="en-US" dirty="0" smtClean="0"/>
            <a:t>February</a:t>
          </a:r>
        </a:p>
        <a:p>
          <a:r>
            <a:rPr lang="en-US" dirty="0" smtClean="0"/>
            <a:t>April</a:t>
          </a:r>
        </a:p>
        <a:p>
          <a:r>
            <a:rPr lang="en-US" dirty="0" smtClean="0"/>
            <a:t>June</a:t>
          </a:r>
        </a:p>
        <a:p>
          <a:r>
            <a:rPr lang="en-US" dirty="0" smtClean="0"/>
            <a:t>August</a:t>
          </a:r>
        </a:p>
        <a:p>
          <a:r>
            <a:rPr lang="en-US" dirty="0" smtClean="0"/>
            <a:t>Oct, Nov, Dec (year-end)</a:t>
          </a:r>
        </a:p>
      </dgm:t>
    </dgm:pt>
    <dgm:pt modelId="{FD12324D-5A3A-44BC-B9A7-EB37478AD8C8}" type="parTrans" cxnId="{5EC6D915-88D2-46F7-9578-EB4434838670}">
      <dgm:prSet/>
      <dgm:spPr/>
      <dgm:t>
        <a:bodyPr/>
        <a:lstStyle/>
        <a:p>
          <a:endParaRPr lang="en-US"/>
        </a:p>
      </dgm:t>
    </dgm:pt>
    <dgm:pt modelId="{E01A0F51-1176-40EB-848D-956095289973}" type="sibTrans" cxnId="{5EC6D915-88D2-46F7-9578-EB4434838670}">
      <dgm:prSet/>
      <dgm:spPr/>
      <dgm:t>
        <a:bodyPr/>
        <a:lstStyle/>
        <a:p>
          <a:endParaRPr lang="en-US"/>
        </a:p>
      </dgm:t>
    </dgm:pt>
    <dgm:pt modelId="{63DAB966-7161-44D0-B1E4-1D78ABD3994F}">
      <dgm:prSet phldrT="[Text]" custT="1"/>
      <dgm:spPr>
        <a:solidFill>
          <a:schemeClr val="accent6">
            <a:lumMod val="60000"/>
            <a:lumOff val="40000"/>
          </a:schemeClr>
        </a:solidFill>
      </dgm:spPr>
      <dgm:t>
        <a:bodyPr/>
        <a:lstStyle/>
        <a:p>
          <a:r>
            <a:rPr lang="en-US" sz="1600" b="1" dirty="0"/>
            <a:t>Information Sharing Focus</a:t>
          </a:r>
        </a:p>
      </dgm:t>
    </dgm:pt>
    <dgm:pt modelId="{5E16B3AA-12EC-4E83-9097-8FC604830E4E}" type="parTrans" cxnId="{1AEA8BD3-D61B-4F78-8E07-ADA620531EAF}">
      <dgm:prSet/>
      <dgm:spPr/>
      <dgm:t>
        <a:bodyPr/>
        <a:lstStyle/>
        <a:p>
          <a:endParaRPr lang="en-US"/>
        </a:p>
      </dgm:t>
    </dgm:pt>
    <dgm:pt modelId="{4BE1D5FB-BC5E-40AB-96C6-109BEC9C93F8}" type="sibTrans" cxnId="{1AEA8BD3-D61B-4F78-8E07-ADA620531EAF}">
      <dgm:prSet/>
      <dgm:spPr/>
      <dgm:t>
        <a:bodyPr/>
        <a:lstStyle/>
        <a:p>
          <a:endParaRPr lang="en-US"/>
        </a:p>
      </dgm:t>
    </dgm:pt>
    <dgm:pt modelId="{920CECF6-C537-4DC0-8251-A9B91D80A418}">
      <dgm:prSet phldrT="[Text]" custT="1"/>
      <dgm:spPr>
        <a:solidFill>
          <a:schemeClr val="accent6">
            <a:lumMod val="60000"/>
            <a:lumOff val="40000"/>
          </a:schemeClr>
        </a:solidFill>
      </dgm:spPr>
      <dgm:t>
        <a:bodyPr/>
        <a:lstStyle/>
        <a:p>
          <a:r>
            <a:rPr lang="en-US" sz="1600" dirty="0"/>
            <a:t>Attendees:  </a:t>
          </a:r>
          <a:r>
            <a:rPr lang="en-US" sz="1600" dirty="0" smtClean="0"/>
            <a:t>Both BAOs </a:t>
          </a:r>
          <a:r>
            <a:rPr lang="en-US" sz="1600" dirty="0"/>
            <a:t>and FBO Leaders and related staff</a:t>
          </a:r>
        </a:p>
      </dgm:t>
    </dgm:pt>
    <dgm:pt modelId="{5BFC7545-1B4C-471E-9EDC-1C1B7DDAA52A}" type="parTrans" cxnId="{FB789006-19D4-4DC9-9AE5-22D6AAE55D54}">
      <dgm:prSet/>
      <dgm:spPr/>
      <dgm:t>
        <a:bodyPr/>
        <a:lstStyle/>
        <a:p>
          <a:endParaRPr lang="en-US"/>
        </a:p>
      </dgm:t>
    </dgm:pt>
    <dgm:pt modelId="{44295B3F-F795-4107-8DCD-D435E52708AA}" type="sibTrans" cxnId="{FB789006-19D4-4DC9-9AE5-22D6AAE55D54}">
      <dgm:prSet/>
      <dgm:spPr/>
      <dgm:t>
        <a:bodyPr/>
        <a:lstStyle/>
        <a:p>
          <a:endParaRPr lang="en-US"/>
        </a:p>
      </dgm:t>
    </dgm:pt>
    <dgm:pt modelId="{DC3F14D9-93A4-466A-B115-43832911A716}">
      <dgm:prSet phldrT="[Text]"/>
      <dgm:spPr>
        <a:solidFill>
          <a:schemeClr val="accent6">
            <a:lumMod val="60000"/>
            <a:lumOff val="40000"/>
          </a:schemeClr>
        </a:solidFill>
      </dgm:spPr>
      <dgm:t>
        <a:bodyPr/>
        <a:lstStyle/>
        <a:p>
          <a:endParaRPr lang="en-US" sz="1300" dirty="0"/>
        </a:p>
      </dgm:t>
    </dgm:pt>
    <dgm:pt modelId="{B02AA38A-AB77-4E39-8946-F6CC15D11499}" type="parTrans" cxnId="{733BB5C3-666F-4737-BB20-2B897FE01CAF}">
      <dgm:prSet/>
      <dgm:spPr/>
      <dgm:t>
        <a:bodyPr/>
        <a:lstStyle/>
        <a:p>
          <a:endParaRPr lang="en-US"/>
        </a:p>
      </dgm:t>
    </dgm:pt>
    <dgm:pt modelId="{7A0607D5-5942-42AF-B693-2FD850915E31}" type="sibTrans" cxnId="{733BB5C3-666F-4737-BB20-2B897FE01CAF}">
      <dgm:prSet/>
      <dgm:spPr/>
      <dgm:t>
        <a:bodyPr/>
        <a:lstStyle/>
        <a:p>
          <a:endParaRPr lang="en-US"/>
        </a:p>
      </dgm:t>
    </dgm:pt>
    <dgm:pt modelId="{E0B8E4D3-C301-48B6-AE03-6714DD8BB9B9}">
      <dgm:prSet phldrT="[Text]" custT="1"/>
      <dgm:spPr>
        <a:solidFill>
          <a:schemeClr val="accent6">
            <a:lumMod val="60000"/>
            <a:lumOff val="40000"/>
          </a:schemeClr>
        </a:solidFill>
      </dgm:spPr>
      <dgm:t>
        <a:bodyPr/>
        <a:lstStyle/>
        <a:p>
          <a:r>
            <a:rPr lang="en-US" sz="1600" dirty="0" smtClean="0"/>
            <a:t>2 hour duration</a:t>
          </a:r>
          <a:endParaRPr lang="en-US" sz="1600" dirty="0"/>
        </a:p>
      </dgm:t>
    </dgm:pt>
    <dgm:pt modelId="{BA0E8572-A8BB-4095-9DA5-1E6B5DDA24E1}" type="parTrans" cxnId="{2891E948-1853-4393-986B-0AF9AB916165}">
      <dgm:prSet/>
      <dgm:spPr/>
      <dgm:t>
        <a:bodyPr/>
        <a:lstStyle/>
        <a:p>
          <a:endParaRPr lang="en-US"/>
        </a:p>
      </dgm:t>
    </dgm:pt>
    <dgm:pt modelId="{E4EE7A84-102A-4E80-B252-576B0D11D87D}" type="sibTrans" cxnId="{2891E948-1853-4393-986B-0AF9AB916165}">
      <dgm:prSet/>
      <dgm:spPr/>
      <dgm:t>
        <a:bodyPr/>
        <a:lstStyle/>
        <a:p>
          <a:endParaRPr lang="en-US"/>
        </a:p>
      </dgm:t>
    </dgm:pt>
    <dgm:pt modelId="{06317859-52FF-4829-8FEB-FFD48AAD2D9A}">
      <dgm:prSet phldrT="[Text]" custT="1"/>
      <dgm:spPr>
        <a:solidFill>
          <a:schemeClr val="accent6">
            <a:lumMod val="60000"/>
            <a:lumOff val="40000"/>
          </a:schemeClr>
        </a:solidFill>
      </dgm:spPr>
      <dgm:t>
        <a:bodyPr/>
        <a:lstStyle/>
        <a:p>
          <a:r>
            <a:rPr lang="en-US" sz="1600" dirty="0" smtClean="0"/>
            <a:t>Current 1.5 hour duration</a:t>
          </a:r>
          <a:endParaRPr lang="en-US" sz="1600" dirty="0"/>
        </a:p>
      </dgm:t>
    </dgm:pt>
    <dgm:pt modelId="{329016E0-754A-41A1-88E1-6CD9FDBCD661}" type="parTrans" cxnId="{C2CB77E8-89CA-4F06-88DF-EAFD8D10F40E}">
      <dgm:prSet/>
      <dgm:spPr/>
      <dgm:t>
        <a:bodyPr/>
        <a:lstStyle/>
        <a:p>
          <a:endParaRPr lang="en-US"/>
        </a:p>
      </dgm:t>
    </dgm:pt>
    <dgm:pt modelId="{F7A8C119-0DB4-4AE2-9BA7-8FFC7DEDD39B}" type="sibTrans" cxnId="{C2CB77E8-89CA-4F06-88DF-EAFD8D10F40E}">
      <dgm:prSet/>
      <dgm:spPr/>
      <dgm:t>
        <a:bodyPr/>
        <a:lstStyle/>
        <a:p>
          <a:endParaRPr lang="en-US"/>
        </a:p>
      </dgm:t>
    </dgm:pt>
    <dgm:pt modelId="{571B693C-DDCA-4635-830D-84E9337FB1C5}">
      <dgm:prSet phldrT="[Text]" custT="1"/>
      <dgm:spPr>
        <a:solidFill>
          <a:schemeClr val="accent6">
            <a:lumMod val="60000"/>
            <a:lumOff val="40000"/>
          </a:schemeClr>
        </a:solidFill>
      </dgm:spPr>
      <dgm:t>
        <a:bodyPr/>
        <a:lstStyle/>
        <a:p>
          <a:endParaRPr lang="en-US" sz="1600" b="1" dirty="0"/>
        </a:p>
      </dgm:t>
    </dgm:pt>
    <dgm:pt modelId="{33AF1C69-0303-4D35-B12E-101346E032DB}" type="parTrans" cxnId="{9416BA02-E2CB-4C2E-B012-DB82EAB2DCE0}">
      <dgm:prSet/>
      <dgm:spPr/>
      <dgm:t>
        <a:bodyPr/>
        <a:lstStyle/>
        <a:p>
          <a:endParaRPr lang="en-US"/>
        </a:p>
      </dgm:t>
    </dgm:pt>
    <dgm:pt modelId="{DBF85771-03CC-44C1-B16F-57941660ED7B}" type="sibTrans" cxnId="{9416BA02-E2CB-4C2E-B012-DB82EAB2DCE0}">
      <dgm:prSet/>
      <dgm:spPr/>
      <dgm:t>
        <a:bodyPr/>
        <a:lstStyle/>
        <a:p>
          <a:endParaRPr lang="en-US"/>
        </a:p>
      </dgm:t>
    </dgm:pt>
    <dgm:pt modelId="{C6F80C7B-3ABA-4A18-B0F3-696D51605E10}">
      <dgm:prSet phldrT="[Text]" custT="1"/>
      <dgm:spPr>
        <a:solidFill>
          <a:schemeClr val="accent6">
            <a:lumMod val="60000"/>
            <a:lumOff val="40000"/>
          </a:schemeClr>
        </a:solidFill>
      </dgm:spPr>
      <dgm:t>
        <a:bodyPr/>
        <a:lstStyle/>
        <a:p>
          <a:r>
            <a:rPr lang="en-US" sz="1600" b="0" dirty="0" smtClean="0"/>
            <a:t>Presentation Meeting Format</a:t>
          </a:r>
          <a:endParaRPr lang="en-US" sz="1600" b="0" dirty="0"/>
        </a:p>
      </dgm:t>
    </dgm:pt>
    <dgm:pt modelId="{8AFE4014-B63E-401B-89CE-935A3CC5DA78}" type="parTrans" cxnId="{8281F9A1-DA36-4D0E-A4C6-7E51C6B95C62}">
      <dgm:prSet/>
      <dgm:spPr/>
      <dgm:t>
        <a:bodyPr/>
        <a:lstStyle/>
        <a:p>
          <a:endParaRPr lang="en-US"/>
        </a:p>
      </dgm:t>
    </dgm:pt>
    <dgm:pt modelId="{91BC685A-6C40-431D-B9F1-24506CB7380B}" type="sibTrans" cxnId="{8281F9A1-DA36-4D0E-A4C6-7E51C6B95C62}">
      <dgm:prSet/>
      <dgm:spPr/>
      <dgm:t>
        <a:bodyPr/>
        <a:lstStyle/>
        <a:p>
          <a:endParaRPr lang="en-US"/>
        </a:p>
      </dgm:t>
    </dgm:pt>
    <dgm:pt modelId="{A085DAA4-BF46-4FC1-9E2D-5E98ABDF9C61}">
      <dgm:prSet phldrT="[Text]" custT="1"/>
      <dgm:spPr>
        <a:solidFill>
          <a:schemeClr val="accent6">
            <a:lumMod val="60000"/>
            <a:lumOff val="40000"/>
          </a:schemeClr>
        </a:solidFill>
      </dgm:spPr>
      <dgm:t>
        <a:bodyPr/>
        <a:lstStyle/>
        <a:p>
          <a:r>
            <a:rPr lang="en-US" sz="1600" dirty="0" smtClean="0"/>
            <a:t>Attendees:  Primarily BAOs and Presenters</a:t>
          </a:r>
          <a:endParaRPr lang="en-US" sz="1600" dirty="0"/>
        </a:p>
      </dgm:t>
    </dgm:pt>
    <dgm:pt modelId="{86E3DC87-1F13-4C8C-BE74-62EF26BFAE5A}" type="parTrans" cxnId="{A3692326-7A6B-42A3-8914-84F55B09E08E}">
      <dgm:prSet/>
      <dgm:spPr/>
      <dgm:t>
        <a:bodyPr/>
        <a:lstStyle/>
        <a:p>
          <a:endParaRPr lang="en-US"/>
        </a:p>
      </dgm:t>
    </dgm:pt>
    <dgm:pt modelId="{73189B67-5D8F-4B93-823B-DF08D61CBE09}" type="sibTrans" cxnId="{A3692326-7A6B-42A3-8914-84F55B09E08E}">
      <dgm:prSet/>
      <dgm:spPr/>
      <dgm:t>
        <a:bodyPr/>
        <a:lstStyle/>
        <a:p>
          <a:endParaRPr lang="en-US"/>
        </a:p>
      </dgm:t>
    </dgm:pt>
    <dgm:pt modelId="{F5DAE2D1-596E-46B9-8090-52099651CF88}" type="pres">
      <dgm:prSet presAssocID="{CBC664FA-3068-422F-A542-C209D256C343}" presName="Name0" presStyleCnt="0">
        <dgm:presLayoutVars>
          <dgm:dir/>
          <dgm:animLvl val="lvl"/>
          <dgm:resizeHandles val="exact"/>
        </dgm:presLayoutVars>
      </dgm:prSet>
      <dgm:spPr/>
      <dgm:t>
        <a:bodyPr/>
        <a:lstStyle/>
        <a:p>
          <a:endParaRPr lang="en-US"/>
        </a:p>
      </dgm:t>
    </dgm:pt>
    <dgm:pt modelId="{CB3FBC5E-6175-475A-8AA5-57370901671C}" type="pres">
      <dgm:prSet presAssocID="{50645E7D-3973-4C48-A457-E940303FF09B}" presName="linNode" presStyleCnt="0"/>
      <dgm:spPr/>
    </dgm:pt>
    <dgm:pt modelId="{0FFE6404-709D-4017-A504-E1CCD07E2810}" type="pres">
      <dgm:prSet presAssocID="{50645E7D-3973-4C48-A457-E940303FF09B}" presName="parentText" presStyleLbl="node1" presStyleIdx="0" presStyleCnt="2" custLinFactNeighborY="-2">
        <dgm:presLayoutVars>
          <dgm:chMax val="1"/>
          <dgm:bulletEnabled val="1"/>
        </dgm:presLayoutVars>
      </dgm:prSet>
      <dgm:spPr/>
      <dgm:t>
        <a:bodyPr/>
        <a:lstStyle/>
        <a:p>
          <a:endParaRPr lang="en-US"/>
        </a:p>
      </dgm:t>
    </dgm:pt>
    <dgm:pt modelId="{A9C4C6D0-A079-4F56-8FA4-BEB210393FA5}" type="pres">
      <dgm:prSet presAssocID="{50645E7D-3973-4C48-A457-E940303FF09B}" presName="descendantText" presStyleLbl="alignAccFollowNode1" presStyleIdx="0" presStyleCnt="2">
        <dgm:presLayoutVars>
          <dgm:bulletEnabled val="1"/>
        </dgm:presLayoutVars>
      </dgm:prSet>
      <dgm:spPr/>
      <dgm:t>
        <a:bodyPr/>
        <a:lstStyle/>
        <a:p>
          <a:endParaRPr lang="en-US"/>
        </a:p>
      </dgm:t>
    </dgm:pt>
    <dgm:pt modelId="{6D50052D-971B-404E-9345-2041DC4543CE}" type="pres">
      <dgm:prSet presAssocID="{38524D12-CC60-4B10-B078-0FD881848B62}" presName="sp" presStyleCnt="0"/>
      <dgm:spPr/>
    </dgm:pt>
    <dgm:pt modelId="{22ABFFBE-18AC-4A7C-AAFF-8E3E7664E0EF}" type="pres">
      <dgm:prSet presAssocID="{874123CC-48B0-4621-812A-AD57C868157E}" presName="linNode" presStyleCnt="0"/>
      <dgm:spPr/>
    </dgm:pt>
    <dgm:pt modelId="{1C731D10-EDC4-47A1-89AD-57FE086C68E8}" type="pres">
      <dgm:prSet presAssocID="{874123CC-48B0-4621-812A-AD57C868157E}" presName="parentText" presStyleLbl="node1" presStyleIdx="1" presStyleCnt="2">
        <dgm:presLayoutVars>
          <dgm:chMax val="1"/>
          <dgm:bulletEnabled val="1"/>
        </dgm:presLayoutVars>
      </dgm:prSet>
      <dgm:spPr/>
      <dgm:t>
        <a:bodyPr/>
        <a:lstStyle/>
        <a:p>
          <a:endParaRPr lang="en-US"/>
        </a:p>
      </dgm:t>
    </dgm:pt>
    <dgm:pt modelId="{34EDCCED-1915-4617-9692-6637ACF9255C}" type="pres">
      <dgm:prSet presAssocID="{874123CC-48B0-4621-812A-AD57C868157E}" presName="descendantText" presStyleLbl="alignAccFollowNode1" presStyleIdx="1" presStyleCnt="2" custLinFactNeighborY="0">
        <dgm:presLayoutVars>
          <dgm:bulletEnabled val="1"/>
        </dgm:presLayoutVars>
      </dgm:prSet>
      <dgm:spPr/>
      <dgm:t>
        <a:bodyPr/>
        <a:lstStyle/>
        <a:p>
          <a:endParaRPr lang="en-US"/>
        </a:p>
      </dgm:t>
    </dgm:pt>
  </dgm:ptLst>
  <dgm:cxnLst>
    <dgm:cxn modelId="{DBAB2599-0AE6-4525-B4BD-A5D20BEAB5D2}" type="presOf" srcId="{BDA09144-37A9-4C7C-847C-1BB3A5EFC4AE}" destId="{A9C4C6D0-A079-4F56-8FA4-BEB210393FA5}" srcOrd="0" destOrd="0" presId="urn:microsoft.com/office/officeart/2005/8/layout/vList5"/>
    <dgm:cxn modelId="{CA5B03E3-5B36-41CE-BAC6-DE2B29897EB0}" type="presOf" srcId="{63DAB966-7161-44D0-B1E4-1D78ABD3994F}" destId="{34EDCCED-1915-4617-9692-6637ACF9255C}" srcOrd="0" destOrd="1" presId="urn:microsoft.com/office/officeart/2005/8/layout/vList5"/>
    <dgm:cxn modelId="{C6FFC38D-89BB-40E2-B872-37F7915D6B7D}" type="presOf" srcId="{920CECF6-C537-4DC0-8251-A9B91D80A418}" destId="{A9C4C6D0-A079-4F56-8FA4-BEB210393FA5}" srcOrd="0" destOrd="2" presId="urn:microsoft.com/office/officeart/2005/8/layout/vList5"/>
    <dgm:cxn modelId="{AECA1114-8394-45EB-B51A-194D8EC36CBB}" type="presOf" srcId="{C6F80C7B-3ABA-4A18-B0F3-696D51605E10}" destId="{34EDCCED-1915-4617-9692-6637ACF9255C}" srcOrd="0" destOrd="2" presId="urn:microsoft.com/office/officeart/2005/8/layout/vList5"/>
    <dgm:cxn modelId="{BE0095E8-9C5A-44D6-8E3A-5F84D5E78EF7}" type="presOf" srcId="{50645E7D-3973-4C48-A457-E940303FF09B}" destId="{0FFE6404-709D-4017-A504-E1CCD07E2810}" srcOrd="0" destOrd="0" presId="urn:microsoft.com/office/officeart/2005/8/layout/vList5"/>
    <dgm:cxn modelId="{733BB5C3-666F-4737-BB20-2B897FE01CAF}" srcId="{874123CC-48B0-4621-812A-AD57C868157E}" destId="{DC3F14D9-93A4-466A-B115-43832911A716}" srcOrd="2" destOrd="0" parTransId="{B02AA38A-AB77-4E39-8946-F6CC15D11499}" sibTransId="{7A0607D5-5942-42AF-B693-2FD850915E31}"/>
    <dgm:cxn modelId="{C3C232F9-0F0D-4CF3-807B-7EDBCBE1B0CD}" type="presOf" srcId="{A085DAA4-BF46-4FC1-9E2D-5E98ABDF9C61}" destId="{34EDCCED-1915-4617-9692-6637ACF9255C}" srcOrd="0" destOrd="3" presId="urn:microsoft.com/office/officeart/2005/8/layout/vList5"/>
    <dgm:cxn modelId="{FF082F5B-A099-4139-805E-B5344DF0F3BB}" srcId="{BDA09144-37A9-4C7C-847C-1BB3A5EFC4AE}" destId="{78B1A783-F866-4739-9DC4-CC55A37088D1}" srcOrd="0" destOrd="0" parTransId="{E0F23E1F-72AA-4A44-8C9B-381233CA11A6}" sibTransId="{7D4D6202-13EF-4983-BA61-8D537393FB1A}"/>
    <dgm:cxn modelId="{5EC6D915-88D2-46F7-9578-EB4434838670}" srcId="{CBC664FA-3068-422F-A542-C209D256C343}" destId="{874123CC-48B0-4621-812A-AD57C868157E}" srcOrd="1" destOrd="0" parTransId="{FD12324D-5A3A-44BC-B9A7-EB37478AD8C8}" sibTransId="{E01A0F51-1176-40EB-848D-956095289973}"/>
    <dgm:cxn modelId="{1AEA8BD3-D61B-4F78-8E07-ADA620531EAF}" srcId="{874123CC-48B0-4621-812A-AD57C868157E}" destId="{63DAB966-7161-44D0-B1E4-1D78ABD3994F}" srcOrd="1" destOrd="0" parTransId="{5E16B3AA-12EC-4E83-9097-8FC604830E4E}" sibTransId="{4BE1D5FB-BC5E-40AB-96C6-109BEC9C93F8}"/>
    <dgm:cxn modelId="{D8D61EAF-B220-40C2-B0AB-5D5F9F6E16CF}" type="presOf" srcId="{CBC664FA-3068-422F-A542-C209D256C343}" destId="{F5DAE2D1-596E-46B9-8090-52099651CF88}" srcOrd="0" destOrd="0" presId="urn:microsoft.com/office/officeart/2005/8/layout/vList5"/>
    <dgm:cxn modelId="{B126521C-2A03-4CB3-9C3D-3A4B81B9CE5F}" srcId="{50645E7D-3973-4C48-A457-E940303FF09B}" destId="{BDA09144-37A9-4C7C-847C-1BB3A5EFC4AE}" srcOrd="0" destOrd="0" parTransId="{36FF6E59-15A7-45FC-8599-353F60DC2197}" sibTransId="{F6A517B3-7249-4D0A-AF84-C69D30CDBD08}"/>
    <dgm:cxn modelId="{C2CB77E8-89CA-4F06-88DF-EAFD8D10F40E}" srcId="{63DAB966-7161-44D0-B1E4-1D78ABD3994F}" destId="{06317859-52FF-4829-8FEB-FFD48AAD2D9A}" srcOrd="2" destOrd="0" parTransId="{329016E0-754A-41A1-88E1-6CD9FDBCD661}" sibTransId="{F7A8C119-0DB4-4AE2-9BA7-8FFC7DEDD39B}"/>
    <dgm:cxn modelId="{A3692326-7A6B-42A3-8914-84F55B09E08E}" srcId="{63DAB966-7161-44D0-B1E4-1D78ABD3994F}" destId="{A085DAA4-BF46-4FC1-9E2D-5E98ABDF9C61}" srcOrd="1" destOrd="0" parTransId="{86E3DC87-1F13-4C8C-BE74-62EF26BFAE5A}" sibTransId="{73189B67-5D8F-4B93-823B-DF08D61CBE09}"/>
    <dgm:cxn modelId="{CAF8272E-480A-403D-9F4C-276374201277}" type="presOf" srcId="{78B1A783-F866-4739-9DC4-CC55A37088D1}" destId="{A9C4C6D0-A079-4F56-8FA4-BEB210393FA5}" srcOrd="0" destOrd="1" presId="urn:microsoft.com/office/officeart/2005/8/layout/vList5"/>
    <dgm:cxn modelId="{DA870AE1-AB7E-4A33-B01E-93FEF8E8531C}" type="presOf" srcId="{571B693C-DDCA-4635-830D-84E9337FB1C5}" destId="{34EDCCED-1915-4617-9692-6637ACF9255C}" srcOrd="0" destOrd="0" presId="urn:microsoft.com/office/officeart/2005/8/layout/vList5"/>
    <dgm:cxn modelId="{B22E2814-BAFA-4D07-B47C-F46380012488}" type="presOf" srcId="{06317859-52FF-4829-8FEB-FFD48AAD2D9A}" destId="{34EDCCED-1915-4617-9692-6637ACF9255C}" srcOrd="0" destOrd="4" presId="urn:microsoft.com/office/officeart/2005/8/layout/vList5"/>
    <dgm:cxn modelId="{43EEF00D-C909-4A91-B595-9443014BC9DE}" srcId="{CBC664FA-3068-422F-A542-C209D256C343}" destId="{50645E7D-3973-4C48-A457-E940303FF09B}" srcOrd="0" destOrd="0" parTransId="{2988434D-CCDC-4F07-8F9A-78C13C2C60BB}" sibTransId="{38524D12-CC60-4B10-B078-0FD881848B62}"/>
    <dgm:cxn modelId="{3A306A30-2E2C-49C0-933C-23C07891292A}" type="presOf" srcId="{874123CC-48B0-4621-812A-AD57C868157E}" destId="{1C731D10-EDC4-47A1-89AD-57FE086C68E8}" srcOrd="0" destOrd="0" presId="urn:microsoft.com/office/officeart/2005/8/layout/vList5"/>
    <dgm:cxn modelId="{2891E948-1853-4393-986B-0AF9AB916165}" srcId="{BDA09144-37A9-4C7C-847C-1BB3A5EFC4AE}" destId="{E0B8E4D3-C301-48B6-AE03-6714DD8BB9B9}" srcOrd="2" destOrd="0" parTransId="{BA0E8572-A8BB-4095-9DA5-1E6B5DDA24E1}" sibTransId="{E4EE7A84-102A-4E80-B252-576B0D11D87D}"/>
    <dgm:cxn modelId="{9416BA02-E2CB-4C2E-B012-DB82EAB2DCE0}" srcId="{874123CC-48B0-4621-812A-AD57C868157E}" destId="{571B693C-DDCA-4635-830D-84E9337FB1C5}" srcOrd="0" destOrd="0" parTransId="{33AF1C69-0303-4D35-B12E-101346E032DB}" sibTransId="{DBF85771-03CC-44C1-B16F-57941660ED7B}"/>
    <dgm:cxn modelId="{B98F69D3-40F4-43E8-B4F7-6716C28189E3}" type="presOf" srcId="{DC3F14D9-93A4-466A-B115-43832911A716}" destId="{34EDCCED-1915-4617-9692-6637ACF9255C}" srcOrd="0" destOrd="5" presId="urn:microsoft.com/office/officeart/2005/8/layout/vList5"/>
    <dgm:cxn modelId="{FB789006-19D4-4DC9-9AE5-22D6AAE55D54}" srcId="{BDA09144-37A9-4C7C-847C-1BB3A5EFC4AE}" destId="{920CECF6-C537-4DC0-8251-A9B91D80A418}" srcOrd="1" destOrd="0" parTransId="{5BFC7545-1B4C-471E-9EDC-1C1B7DDAA52A}" sibTransId="{44295B3F-F795-4107-8DCD-D435E52708AA}"/>
    <dgm:cxn modelId="{73B9896C-24FD-425C-8E3F-D16EF2397FB6}" type="presOf" srcId="{E0B8E4D3-C301-48B6-AE03-6714DD8BB9B9}" destId="{A9C4C6D0-A079-4F56-8FA4-BEB210393FA5}" srcOrd="0" destOrd="3" presId="urn:microsoft.com/office/officeart/2005/8/layout/vList5"/>
    <dgm:cxn modelId="{8281F9A1-DA36-4D0E-A4C6-7E51C6B95C62}" srcId="{63DAB966-7161-44D0-B1E4-1D78ABD3994F}" destId="{C6F80C7B-3ABA-4A18-B0F3-696D51605E10}" srcOrd="0" destOrd="0" parTransId="{8AFE4014-B63E-401B-89CE-935A3CC5DA78}" sibTransId="{91BC685A-6C40-431D-B9F1-24506CB7380B}"/>
    <dgm:cxn modelId="{8C0FD8B4-4784-4AE8-97E8-723A14D9BD8F}" type="presParOf" srcId="{F5DAE2D1-596E-46B9-8090-52099651CF88}" destId="{CB3FBC5E-6175-475A-8AA5-57370901671C}" srcOrd="0" destOrd="0" presId="urn:microsoft.com/office/officeart/2005/8/layout/vList5"/>
    <dgm:cxn modelId="{5D0147B0-681A-44BF-AD44-1E896184D903}" type="presParOf" srcId="{CB3FBC5E-6175-475A-8AA5-57370901671C}" destId="{0FFE6404-709D-4017-A504-E1CCD07E2810}" srcOrd="0" destOrd="0" presId="urn:microsoft.com/office/officeart/2005/8/layout/vList5"/>
    <dgm:cxn modelId="{71152453-7A96-41AD-AA9C-8B2F013F56A9}" type="presParOf" srcId="{CB3FBC5E-6175-475A-8AA5-57370901671C}" destId="{A9C4C6D0-A079-4F56-8FA4-BEB210393FA5}" srcOrd="1" destOrd="0" presId="urn:microsoft.com/office/officeart/2005/8/layout/vList5"/>
    <dgm:cxn modelId="{4B098BD5-00C2-41BC-9218-D087306E22A7}" type="presParOf" srcId="{F5DAE2D1-596E-46B9-8090-52099651CF88}" destId="{6D50052D-971B-404E-9345-2041DC4543CE}" srcOrd="1" destOrd="0" presId="urn:microsoft.com/office/officeart/2005/8/layout/vList5"/>
    <dgm:cxn modelId="{4025D168-67FE-44F8-BBA1-742ABDD8D8B2}" type="presParOf" srcId="{F5DAE2D1-596E-46B9-8090-52099651CF88}" destId="{22ABFFBE-18AC-4A7C-AAFF-8E3E7664E0EF}" srcOrd="2" destOrd="0" presId="urn:microsoft.com/office/officeart/2005/8/layout/vList5"/>
    <dgm:cxn modelId="{43C5D143-BF7A-490D-B838-FACE17AD4AD4}" type="presParOf" srcId="{22ABFFBE-18AC-4A7C-AAFF-8E3E7664E0EF}" destId="{1C731D10-EDC4-47A1-89AD-57FE086C68E8}" srcOrd="0" destOrd="0" presId="urn:microsoft.com/office/officeart/2005/8/layout/vList5"/>
    <dgm:cxn modelId="{0349C233-DAF8-4926-AB8D-A54423CB4799}" type="presParOf" srcId="{22ABFFBE-18AC-4A7C-AAFF-8E3E7664E0EF}" destId="{34EDCCED-1915-4617-9692-6637ACF9255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7D8230-7971-4110-A46B-8241C1C330B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15FACB4-F112-476B-BAA6-5CA24307DC37}">
      <dgm:prSet phldrT="[Text]" custT="1"/>
      <dgm:spPr/>
      <dgm:t>
        <a:bodyPr/>
        <a:lstStyle/>
        <a:p>
          <a:r>
            <a:rPr lang="en-US" sz="2600" b="1" i="1" dirty="0" smtClean="0"/>
            <a:t>Proposed Goal:  </a:t>
          </a:r>
        </a:p>
        <a:p>
          <a:pPr marL="112713" indent="0"/>
          <a:r>
            <a:rPr lang="en-US" sz="2400" i="1" dirty="0" smtClean="0"/>
            <a:t>Develop and strengthen the FBO &amp; BAO partnership to improve operational efficiency and effectiveness and achieve excellence in business processes across the University.</a:t>
          </a:r>
          <a:endParaRPr lang="en-US" sz="2400" i="1" dirty="0"/>
        </a:p>
      </dgm:t>
    </dgm:pt>
    <dgm:pt modelId="{4E4DF154-83C6-4F22-8680-E0129652180E}" type="parTrans" cxnId="{1BF9A9B1-4F86-4E7A-B870-85DF8725939B}">
      <dgm:prSet/>
      <dgm:spPr/>
      <dgm:t>
        <a:bodyPr/>
        <a:lstStyle/>
        <a:p>
          <a:endParaRPr lang="en-US"/>
        </a:p>
      </dgm:t>
    </dgm:pt>
    <dgm:pt modelId="{F15E5B3E-DCEC-4132-ACB7-61BEB87990BC}" type="sibTrans" cxnId="{1BF9A9B1-4F86-4E7A-B870-85DF8725939B}">
      <dgm:prSet/>
      <dgm:spPr/>
      <dgm:t>
        <a:bodyPr/>
        <a:lstStyle/>
        <a:p>
          <a:endParaRPr lang="en-US"/>
        </a:p>
      </dgm:t>
    </dgm:pt>
    <dgm:pt modelId="{B8F288AF-03D3-40AA-B229-B5E71D453573}">
      <dgm:prSet phldrT="[Text]" custT="1"/>
      <dgm:spPr/>
      <dgm:t>
        <a:bodyPr/>
        <a:lstStyle/>
        <a:p>
          <a:r>
            <a:rPr lang="en-US" sz="1050" b="1" dirty="0" smtClean="0"/>
            <a:t>1. Collaboration &amp; Communication:</a:t>
          </a:r>
        </a:p>
        <a:p>
          <a:pPr marL="233363" indent="-112713"/>
          <a:r>
            <a:rPr lang="en-US" sz="1050" dirty="0" smtClean="0"/>
            <a:t>a. Increase collaboration and enhance two-way communication between all FBO units and BAOs to improve understanding and appreciation from each perspective and work together toward common goals.</a:t>
          </a:r>
        </a:p>
        <a:p>
          <a:pPr marL="233363" indent="-112713"/>
          <a:endParaRPr lang="en-US" sz="200" dirty="0" smtClean="0"/>
        </a:p>
        <a:p>
          <a:pPr marL="233363" indent="-112713"/>
          <a:r>
            <a:rPr lang="en-US" sz="1050" dirty="0" smtClean="0"/>
            <a:t>b. Identify and incorporate school, college and division (S/C/D) business unit needs and input throughout new system implementation projects, the operational policy review and revision process and decision making processes that define and impact the day to day business practices within S/C/D units.</a:t>
          </a:r>
          <a:endParaRPr lang="en-US" sz="1050" dirty="0"/>
        </a:p>
      </dgm:t>
    </dgm:pt>
    <dgm:pt modelId="{9A3E8204-D686-41C2-8B8B-578F4CE02023}" type="parTrans" cxnId="{71AC360A-1F46-48CE-9704-A16BA707544A}">
      <dgm:prSet/>
      <dgm:spPr/>
      <dgm:t>
        <a:bodyPr/>
        <a:lstStyle/>
        <a:p>
          <a:endParaRPr lang="en-US"/>
        </a:p>
      </dgm:t>
    </dgm:pt>
    <dgm:pt modelId="{A94C8413-5ED4-43D6-8BE2-F4B13E3E84B5}" type="sibTrans" cxnId="{71AC360A-1F46-48CE-9704-A16BA707544A}">
      <dgm:prSet/>
      <dgm:spPr/>
      <dgm:t>
        <a:bodyPr/>
        <a:lstStyle/>
        <a:p>
          <a:endParaRPr lang="en-US"/>
        </a:p>
      </dgm:t>
    </dgm:pt>
    <dgm:pt modelId="{F4B89225-E492-4422-8A49-24B542EF2026}">
      <dgm:prSet phldrT="[Text]" custT="1"/>
      <dgm:spPr/>
      <dgm:t>
        <a:bodyPr/>
        <a:lstStyle/>
        <a:p>
          <a:r>
            <a:rPr lang="en-US" sz="1000" b="1" dirty="0" smtClean="0"/>
            <a:t>2. Policy &amp; Procedural Development, Application &amp; Compliance</a:t>
          </a:r>
        </a:p>
        <a:p>
          <a:pPr marL="233363" indent="-112713"/>
          <a:r>
            <a:rPr lang="en-US" sz="1000" dirty="0" smtClean="0"/>
            <a:t>a. Collaboratively improve standardized procedures and consistency of policy application and compliance through communication, documentation and training:</a:t>
          </a:r>
        </a:p>
        <a:p>
          <a:pPr marL="344488" indent="-117475"/>
          <a:r>
            <a:rPr lang="en-US" sz="1000" b="1" dirty="0" err="1" smtClean="0"/>
            <a:t>i</a:t>
          </a:r>
          <a:r>
            <a:rPr lang="en-US" sz="1000" b="1" dirty="0" smtClean="0"/>
            <a:t>. Triage and Review of Process Breakdowns:  </a:t>
          </a:r>
          <a:r>
            <a:rPr lang="en-US" sz="1000" dirty="0" smtClean="0"/>
            <a:t>Identify, prioritize and review process breakdowns which are impacting operational efficiency and effectiveness.  Assemble a group of impacted stakeholders and perform a quick business process review to identify the problem, brainstorm both short-term and long-term process revisions or corrections, implement the short-term fixes and revisit the implementation to assess the success.</a:t>
          </a:r>
        </a:p>
        <a:p>
          <a:pPr marL="344488" indent="-117475"/>
          <a:r>
            <a:rPr lang="en-US" sz="1000" b="1" dirty="0" smtClean="0"/>
            <a:t>ii.  Internal control:</a:t>
          </a:r>
          <a:r>
            <a:rPr lang="en-US" sz="1000" dirty="0" smtClean="0"/>
            <a:t>  University wide, develop and sustain an effective environment of internal control over accounting and financial reporting to reduce the risk of errors or misstatements in financial and budgetary data, protect University assets and improve policy application and compliance.</a:t>
          </a:r>
        </a:p>
        <a:p>
          <a:pPr marL="344488" indent="-117475"/>
          <a:r>
            <a:rPr lang="en-US" sz="1000" b="1" dirty="0" smtClean="0"/>
            <a:t>iii.  Daily operations: </a:t>
          </a:r>
          <a:r>
            <a:rPr lang="en-US" sz="1000" dirty="0" smtClean="0"/>
            <a:t>Develop and implement standardized, relevant, best practice policy and procedural communications, documentation and training.</a:t>
          </a:r>
        </a:p>
        <a:p>
          <a:pPr marL="344488" indent="-117475"/>
          <a:r>
            <a:rPr lang="en-US" sz="1000" b="1" dirty="0" smtClean="0"/>
            <a:t>iv.  Financial reporting:  </a:t>
          </a:r>
          <a:r>
            <a:rPr lang="en-US" sz="1000" dirty="0" smtClean="0"/>
            <a:t>Develop monthly, quarterly and annual standardized financial and budgetary reporting practices in conjunction with Banner 9 and New Budget Model report development; develop and implement related policy, procedure and training.</a:t>
          </a:r>
        </a:p>
        <a:p>
          <a:pPr marL="344488" indent="-117475"/>
          <a:r>
            <a:rPr lang="en-US" sz="1000" b="1" dirty="0" smtClean="0"/>
            <a:t>v.  Financial sub certification:  </a:t>
          </a:r>
          <a:r>
            <a:rPr lang="en-US" sz="1000" dirty="0" smtClean="0"/>
            <a:t>Identify established financial sub-certification policies and procedures in higher education and evaluate best practices, develop and implement related policy, procedure and training.</a:t>
          </a:r>
          <a:endParaRPr lang="en-US" sz="1000" dirty="0"/>
        </a:p>
      </dgm:t>
    </dgm:pt>
    <dgm:pt modelId="{C4F1305E-5B93-47B5-8B34-8853098F287D}" type="parTrans" cxnId="{72BFF772-B06A-4FD6-B67A-47C2C8A64480}">
      <dgm:prSet/>
      <dgm:spPr/>
      <dgm:t>
        <a:bodyPr/>
        <a:lstStyle/>
        <a:p>
          <a:endParaRPr lang="en-US"/>
        </a:p>
      </dgm:t>
    </dgm:pt>
    <dgm:pt modelId="{F06BF41A-E761-4819-9B4E-82DF0C9786FF}" type="sibTrans" cxnId="{72BFF772-B06A-4FD6-B67A-47C2C8A64480}">
      <dgm:prSet/>
      <dgm:spPr/>
      <dgm:t>
        <a:bodyPr/>
        <a:lstStyle/>
        <a:p>
          <a:endParaRPr lang="en-US"/>
        </a:p>
      </dgm:t>
    </dgm:pt>
    <dgm:pt modelId="{EB4F4658-E3E1-4431-A2E9-49937DBCB489}">
      <dgm:prSet phldrT="[Text]" custT="1"/>
      <dgm:spPr/>
      <dgm:t>
        <a:bodyPr/>
        <a:lstStyle/>
        <a:p>
          <a:r>
            <a:rPr lang="en-US" sz="1050" b="1" dirty="0" smtClean="0"/>
            <a:t>3. Development of Business Professionals</a:t>
          </a:r>
          <a:endParaRPr lang="en-US" sz="1050" dirty="0" smtClean="0"/>
        </a:p>
        <a:p>
          <a:pPr marL="233363" indent="-112713"/>
          <a:r>
            <a:rPr lang="en-US" sz="1050" dirty="0" smtClean="0"/>
            <a:t>a. Collaboratively develop and deliver BAO and staff functional training (informed by policy and procedural development, application and compliance work above) to enhance consistency in practice and standardization of work products.</a:t>
          </a:r>
        </a:p>
        <a:p>
          <a:pPr marL="233363" indent="-112713"/>
          <a:endParaRPr lang="en-US" sz="200" dirty="0" smtClean="0"/>
        </a:p>
        <a:p>
          <a:pPr marL="233363" indent="-112713"/>
          <a:r>
            <a:rPr lang="en-US" sz="1050" dirty="0" smtClean="0"/>
            <a:t>b. Provide BAO leadership opportunities to develop and retain strong business professionals across the University.</a:t>
          </a:r>
          <a:endParaRPr lang="en-US" sz="1100" dirty="0"/>
        </a:p>
      </dgm:t>
    </dgm:pt>
    <dgm:pt modelId="{8093FAEF-31FF-4FB1-ADAE-DF7DA086B74A}" type="parTrans" cxnId="{35617A4C-4AE8-4F3A-B399-F335A8C5EA71}">
      <dgm:prSet/>
      <dgm:spPr/>
      <dgm:t>
        <a:bodyPr/>
        <a:lstStyle/>
        <a:p>
          <a:endParaRPr lang="en-US"/>
        </a:p>
      </dgm:t>
    </dgm:pt>
    <dgm:pt modelId="{C2B01BB4-BDB2-4707-96DD-6B1C14D0A6A3}" type="sibTrans" cxnId="{35617A4C-4AE8-4F3A-B399-F335A8C5EA71}">
      <dgm:prSet/>
      <dgm:spPr/>
      <dgm:t>
        <a:bodyPr/>
        <a:lstStyle/>
        <a:p>
          <a:endParaRPr lang="en-US"/>
        </a:p>
      </dgm:t>
    </dgm:pt>
    <dgm:pt modelId="{2FC765FE-6806-43AC-8017-7D8B5F286611}" type="pres">
      <dgm:prSet presAssocID="{D17D8230-7971-4110-A46B-8241C1C330BD}" presName="vert0" presStyleCnt="0">
        <dgm:presLayoutVars>
          <dgm:dir/>
          <dgm:animOne val="branch"/>
          <dgm:animLvl val="lvl"/>
        </dgm:presLayoutVars>
      </dgm:prSet>
      <dgm:spPr/>
      <dgm:t>
        <a:bodyPr/>
        <a:lstStyle/>
        <a:p>
          <a:endParaRPr lang="en-US"/>
        </a:p>
      </dgm:t>
    </dgm:pt>
    <dgm:pt modelId="{D50AC0BC-B6F4-4969-94B6-66D1D5832D60}" type="pres">
      <dgm:prSet presAssocID="{B15FACB4-F112-476B-BAA6-5CA24307DC37}" presName="thickLine" presStyleLbl="alignNode1" presStyleIdx="0" presStyleCnt="1">
        <dgm:style>
          <a:lnRef idx="2">
            <a:schemeClr val="accent3"/>
          </a:lnRef>
          <a:fillRef idx="1">
            <a:schemeClr val="lt1"/>
          </a:fillRef>
          <a:effectRef idx="0">
            <a:schemeClr val="accent3"/>
          </a:effectRef>
          <a:fontRef idx="minor">
            <a:schemeClr val="dk1"/>
          </a:fontRef>
        </dgm:style>
      </dgm:prSet>
      <dgm:spPr/>
    </dgm:pt>
    <dgm:pt modelId="{E5763561-8621-457B-9660-7B04435F7947}" type="pres">
      <dgm:prSet presAssocID="{B15FACB4-F112-476B-BAA6-5CA24307DC37}" presName="horz1" presStyleCnt="0"/>
      <dgm:spPr/>
    </dgm:pt>
    <dgm:pt modelId="{437540C3-70BD-462F-815E-307412D77E2E}" type="pres">
      <dgm:prSet presAssocID="{B15FACB4-F112-476B-BAA6-5CA24307DC37}" presName="tx1" presStyleLbl="revTx" presStyleIdx="0" presStyleCnt="4" custScaleX="172384"/>
      <dgm:spPr/>
      <dgm:t>
        <a:bodyPr/>
        <a:lstStyle/>
        <a:p>
          <a:endParaRPr lang="en-US"/>
        </a:p>
      </dgm:t>
    </dgm:pt>
    <dgm:pt modelId="{B41B7EA2-4967-4EFA-8C66-FD96DDD5E202}" type="pres">
      <dgm:prSet presAssocID="{B15FACB4-F112-476B-BAA6-5CA24307DC37}" presName="vert1" presStyleCnt="0"/>
      <dgm:spPr/>
    </dgm:pt>
    <dgm:pt modelId="{8BB86B3B-A487-4AED-840C-4B5835C5CD9E}" type="pres">
      <dgm:prSet presAssocID="{B8F288AF-03D3-40AA-B229-B5E71D453573}" presName="vertSpace2a" presStyleCnt="0"/>
      <dgm:spPr/>
    </dgm:pt>
    <dgm:pt modelId="{1F3B3112-07A8-4045-B237-936A47857FAE}" type="pres">
      <dgm:prSet presAssocID="{B8F288AF-03D3-40AA-B229-B5E71D453573}" presName="horz2" presStyleCnt="0"/>
      <dgm:spPr/>
    </dgm:pt>
    <dgm:pt modelId="{CD5C7AE2-C932-4074-9E59-CEF01989028E}" type="pres">
      <dgm:prSet presAssocID="{B8F288AF-03D3-40AA-B229-B5E71D453573}" presName="horzSpace2" presStyleCnt="0"/>
      <dgm:spPr/>
    </dgm:pt>
    <dgm:pt modelId="{DEE60818-8212-4B8B-851B-3AB3547C1B6E}" type="pres">
      <dgm:prSet presAssocID="{B8F288AF-03D3-40AA-B229-B5E71D453573}" presName="tx2" presStyleLbl="revTx" presStyleIdx="1" presStyleCnt="4" custScaleY="58125" custLinFactNeighborX="82" custLinFactNeighborY="12245"/>
      <dgm:spPr/>
      <dgm:t>
        <a:bodyPr/>
        <a:lstStyle/>
        <a:p>
          <a:endParaRPr lang="en-US"/>
        </a:p>
      </dgm:t>
    </dgm:pt>
    <dgm:pt modelId="{AA4A08C3-66A9-4FC4-A4F8-AC7F44FD446C}" type="pres">
      <dgm:prSet presAssocID="{B8F288AF-03D3-40AA-B229-B5E71D453573}" presName="vert2" presStyleCnt="0"/>
      <dgm:spPr/>
    </dgm:pt>
    <dgm:pt modelId="{C1FA3F9C-447D-4F87-A976-2F117DB21A9B}" type="pres">
      <dgm:prSet presAssocID="{B8F288AF-03D3-40AA-B229-B5E71D453573}" presName="thinLine2b" presStyleLbl="callout" presStyleIdx="0" presStyleCnt="3" custLinFactY="100000" custLinFactNeighborX="81" custLinFactNeighborY="173505">
        <dgm:style>
          <a:lnRef idx="2">
            <a:schemeClr val="accent3"/>
          </a:lnRef>
          <a:fillRef idx="1">
            <a:schemeClr val="lt1"/>
          </a:fillRef>
          <a:effectRef idx="0">
            <a:schemeClr val="accent3"/>
          </a:effectRef>
          <a:fontRef idx="minor">
            <a:schemeClr val="dk1"/>
          </a:fontRef>
        </dgm:style>
      </dgm:prSet>
      <dgm:spPr/>
    </dgm:pt>
    <dgm:pt modelId="{7ACD7706-DA47-4720-8A14-998CFCB44CD8}" type="pres">
      <dgm:prSet presAssocID="{B8F288AF-03D3-40AA-B229-B5E71D453573}" presName="vertSpace2b" presStyleCnt="0"/>
      <dgm:spPr/>
    </dgm:pt>
    <dgm:pt modelId="{B197115C-CA61-4759-B054-E9875808DF9B}" type="pres">
      <dgm:prSet presAssocID="{F4B89225-E492-4422-8A49-24B542EF2026}" presName="horz2" presStyleCnt="0"/>
      <dgm:spPr/>
    </dgm:pt>
    <dgm:pt modelId="{0EE4CBA0-3403-4CEA-96DB-038E97006700}" type="pres">
      <dgm:prSet presAssocID="{F4B89225-E492-4422-8A49-24B542EF2026}" presName="horzSpace2" presStyleCnt="0"/>
      <dgm:spPr/>
    </dgm:pt>
    <dgm:pt modelId="{0037DE99-E217-4E7F-997F-853063AECEF1}" type="pres">
      <dgm:prSet presAssocID="{F4B89225-E492-4422-8A49-24B542EF2026}" presName="tx2" presStyleLbl="revTx" presStyleIdx="2" presStyleCnt="4" custScaleY="126044" custLinFactNeighborX="82" custLinFactNeighborY="7497"/>
      <dgm:spPr/>
      <dgm:t>
        <a:bodyPr/>
        <a:lstStyle/>
        <a:p>
          <a:endParaRPr lang="en-US"/>
        </a:p>
      </dgm:t>
    </dgm:pt>
    <dgm:pt modelId="{8517BEC6-20A8-4E3A-A264-696335EEA831}" type="pres">
      <dgm:prSet presAssocID="{F4B89225-E492-4422-8A49-24B542EF2026}" presName="vert2" presStyleCnt="0"/>
      <dgm:spPr/>
    </dgm:pt>
    <dgm:pt modelId="{48D49C13-AA4B-489E-8980-3745829A0321}" type="pres">
      <dgm:prSet presAssocID="{F4B89225-E492-4422-8A49-24B542EF2026}" presName="thinLine2b" presStyleLbl="callout" presStyleIdx="1" presStyleCnt="3" custLinFactNeighborX="81" custLinFactNeighborY="74975">
        <dgm:style>
          <a:lnRef idx="2">
            <a:schemeClr val="accent3"/>
          </a:lnRef>
          <a:fillRef idx="1">
            <a:schemeClr val="lt1"/>
          </a:fillRef>
          <a:effectRef idx="0">
            <a:schemeClr val="accent3"/>
          </a:effectRef>
          <a:fontRef idx="minor">
            <a:schemeClr val="dk1"/>
          </a:fontRef>
        </dgm:style>
      </dgm:prSet>
      <dgm:spPr/>
    </dgm:pt>
    <dgm:pt modelId="{407115A8-0C13-44FF-A35F-0915928D38E0}" type="pres">
      <dgm:prSet presAssocID="{F4B89225-E492-4422-8A49-24B542EF2026}" presName="vertSpace2b" presStyleCnt="0"/>
      <dgm:spPr/>
    </dgm:pt>
    <dgm:pt modelId="{68BE4BDF-24B0-4BCA-9A56-36B963A48916}" type="pres">
      <dgm:prSet presAssocID="{EB4F4658-E3E1-4431-A2E9-49937DBCB489}" presName="horz2" presStyleCnt="0"/>
      <dgm:spPr/>
    </dgm:pt>
    <dgm:pt modelId="{ADDBA50B-E839-422F-8EC1-06D801F296F1}" type="pres">
      <dgm:prSet presAssocID="{EB4F4658-E3E1-4431-A2E9-49937DBCB489}" presName="horzSpace2" presStyleCnt="0"/>
      <dgm:spPr/>
    </dgm:pt>
    <dgm:pt modelId="{3426C53B-36BC-4ABD-B904-0B4B9C886D89}" type="pres">
      <dgm:prSet presAssocID="{EB4F4658-E3E1-4431-A2E9-49937DBCB489}" presName="tx2" presStyleLbl="revTx" presStyleIdx="3" presStyleCnt="4" custScaleY="48293" custLinFactNeighborX="82" custLinFactNeighborY="232"/>
      <dgm:spPr/>
      <dgm:t>
        <a:bodyPr/>
        <a:lstStyle/>
        <a:p>
          <a:endParaRPr lang="en-US"/>
        </a:p>
      </dgm:t>
    </dgm:pt>
    <dgm:pt modelId="{1726020D-72C9-41BA-AEAA-402B450D969E}" type="pres">
      <dgm:prSet presAssocID="{EB4F4658-E3E1-4431-A2E9-49937DBCB489}" presName="vert2" presStyleCnt="0"/>
      <dgm:spPr/>
    </dgm:pt>
    <dgm:pt modelId="{5F5B16C6-C48A-4915-B3B9-23F5B4706C8D}" type="pres">
      <dgm:prSet presAssocID="{EB4F4658-E3E1-4431-A2E9-49937DBCB489}" presName="thinLine2b" presStyleLbl="callout" presStyleIdx="2" presStyleCnt="3">
        <dgm:style>
          <a:lnRef idx="2">
            <a:schemeClr val="accent3"/>
          </a:lnRef>
          <a:fillRef idx="1">
            <a:schemeClr val="lt1"/>
          </a:fillRef>
          <a:effectRef idx="0">
            <a:schemeClr val="accent3"/>
          </a:effectRef>
          <a:fontRef idx="minor">
            <a:schemeClr val="dk1"/>
          </a:fontRef>
        </dgm:style>
      </dgm:prSet>
      <dgm:spPr/>
    </dgm:pt>
    <dgm:pt modelId="{F233B261-A61E-42EB-8D4E-1EC4CF58DFAD}" type="pres">
      <dgm:prSet presAssocID="{EB4F4658-E3E1-4431-A2E9-49937DBCB489}" presName="vertSpace2b" presStyleCnt="0"/>
      <dgm:spPr/>
    </dgm:pt>
  </dgm:ptLst>
  <dgm:cxnLst>
    <dgm:cxn modelId="{72BFF772-B06A-4FD6-B67A-47C2C8A64480}" srcId="{B15FACB4-F112-476B-BAA6-5CA24307DC37}" destId="{F4B89225-E492-4422-8A49-24B542EF2026}" srcOrd="1" destOrd="0" parTransId="{C4F1305E-5B93-47B5-8B34-8853098F287D}" sibTransId="{F06BF41A-E761-4819-9B4E-82DF0C9786FF}"/>
    <dgm:cxn modelId="{5743BD82-D4E1-41F7-8F3B-4D64114F1A33}" type="presOf" srcId="{D17D8230-7971-4110-A46B-8241C1C330BD}" destId="{2FC765FE-6806-43AC-8017-7D8B5F286611}" srcOrd="0" destOrd="0" presId="urn:microsoft.com/office/officeart/2008/layout/LinedList"/>
    <dgm:cxn modelId="{FF841BF5-8950-4659-993C-B3C57BD94329}" type="presOf" srcId="{B15FACB4-F112-476B-BAA6-5CA24307DC37}" destId="{437540C3-70BD-462F-815E-307412D77E2E}" srcOrd="0" destOrd="0" presId="urn:microsoft.com/office/officeart/2008/layout/LinedList"/>
    <dgm:cxn modelId="{71AC360A-1F46-48CE-9704-A16BA707544A}" srcId="{B15FACB4-F112-476B-BAA6-5CA24307DC37}" destId="{B8F288AF-03D3-40AA-B229-B5E71D453573}" srcOrd="0" destOrd="0" parTransId="{9A3E8204-D686-41C2-8B8B-578F4CE02023}" sibTransId="{A94C8413-5ED4-43D6-8BE2-F4B13E3E84B5}"/>
    <dgm:cxn modelId="{2709DCC3-20CF-425D-8E08-BDF9E00AB78F}" type="presOf" srcId="{B8F288AF-03D3-40AA-B229-B5E71D453573}" destId="{DEE60818-8212-4B8B-851B-3AB3547C1B6E}" srcOrd="0" destOrd="0" presId="urn:microsoft.com/office/officeart/2008/layout/LinedList"/>
    <dgm:cxn modelId="{0D98B140-7B71-4068-960F-E4B83BB8FBDE}" type="presOf" srcId="{F4B89225-E492-4422-8A49-24B542EF2026}" destId="{0037DE99-E217-4E7F-997F-853063AECEF1}" srcOrd="0" destOrd="0" presId="urn:microsoft.com/office/officeart/2008/layout/LinedList"/>
    <dgm:cxn modelId="{1BF9A9B1-4F86-4E7A-B870-85DF8725939B}" srcId="{D17D8230-7971-4110-A46B-8241C1C330BD}" destId="{B15FACB4-F112-476B-BAA6-5CA24307DC37}" srcOrd="0" destOrd="0" parTransId="{4E4DF154-83C6-4F22-8680-E0129652180E}" sibTransId="{F15E5B3E-DCEC-4132-ACB7-61BEB87990BC}"/>
    <dgm:cxn modelId="{A26C42AB-C632-4375-9029-B8B6BDAA520D}" type="presOf" srcId="{EB4F4658-E3E1-4431-A2E9-49937DBCB489}" destId="{3426C53B-36BC-4ABD-B904-0B4B9C886D89}" srcOrd="0" destOrd="0" presId="urn:microsoft.com/office/officeart/2008/layout/LinedList"/>
    <dgm:cxn modelId="{35617A4C-4AE8-4F3A-B399-F335A8C5EA71}" srcId="{B15FACB4-F112-476B-BAA6-5CA24307DC37}" destId="{EB4F4658-E3E1-4431-A2E9-49937DBCB489}" srcOrd="2" destOrd="0" parTransId="{8093FAEF-31FF-4FB1-ADAE-DF7DA086B74A}" sibTransId="{C2B01BB4-BDB2-4707-96DD-6B1C14D0A6A3}"/>
    <dgm:cxn modelId="{7982A9C7-FC8E-44BF-8FCD-3F1054254668}" type="presParOf" srcId="{2FC765FE-6806-43AC-8017-7D8B5F286611}" destId="{D50AC0BC-B6F4-4969-94B6-66D1D5832D60}" srcOrd="0" destOrd="0" presId="urn:microsoft.com/office/officeart/2008/layout/LinedList"/>
    <dgm:cxn modelId="{FACF85CC-8B43-4D92-A03B-20763F128721}" type="presParOf" srcId="{2FC765FE-6806-43AC-8017-7D8B5F286611}" destId="{E5763561-8621-457B-9660-7B04435F7947}" srcOrd="1" destOrd="0" presId="urn:microsoft.com/office/officeart/2008/layout/LinedList"/>
    <dgm:cxn modelId="{34C3C180-79A8-4A37-94B1-46BADD225860}" type="presParOf" srcId="{E5763561-8621-457B-9660-7B04435F7947}" destId="{437540C3-70BD-462F-815E-307412D77E2E}" srcOrd="0" destOrd="0" presId="urn:microsoft.com/office/officeart/2008/layout/LinedList"/>
    <dgm:cxn modelId="{39EB574D-4C1A-4D4A-99C2-5F7AB3AE0A2F}" type="presParOf" srcId="{E5763561-8621-457B-9660-7B04435F7947}" destId="{B41B7EA2-4967-4EFA-8C66-FD96DDD5E202}" srcOrd="1" destOrd="0" presId="urn:microsoft.com/office/officeart/2008/layout/LinedList"/>
    <dgm:cxn modelId="{0A07B30B-2EF8-4B3D-ABB7-7B0D725A74AB}" type="presParOf" srcId="{B41B7EA2-4967-4EFA-8C66-FD96DDD5E202}" destId="{8BB86B3B-A487-4AED-840C-4B5835C5CD9E}" srcOrd="0" destOrd="0" presId="urn:microsoft.com/office/officeart/2008/layout/LinedList"/>
    <dgm:cxn modelId="{BB645966-0762-4E3E-91AF-12B8ED9B0513}" type="presParOf" srcId="{B41B7EA2-4967-4EFA-8C66-FD96DDD5E202}" destId="{1F3B3112-07A8-4045-B237-936A47857FAE}" srcOrd="1" destOrd="0" presId="urn:microsoft.com/office/officeart/2008/layout/LinedList"/>
    <dgm:cxn modelId="{DA7F4A28-7CE8-444D-B2A1-47E1DA2B6F12}" type="presParOf" srcId="{1F3B3112-07A8-4045-B237-936A47857FAE}" destId="{CD5C7AE2-C932-4074-9E59-CEF01989028E}" srcOrd="0" destOrd="0" presId="urn:microsoft.com/office/officeart/2008/layout/LinedList"/>
    <dgm:cxn modelId="{5188DE2C-5406-4704-90A7-08B5E181FB8F}" type="presParOf" srcId="{1F3B3112-07A8-4045-B237-936A47857FAE}" destId="{DEE60818-8212-4B8B-851B-3AB3547C1B6E}" srcOrd="1" destOrd="0" presId="urn:microsoft.com/office/officeart/2008/layout/LinedList"/>
    <dgm:cxn modelId="{7A2E93AC-E39A-4427-8521-DDE046118512}" type="presParOf" srcId="{1F3B3112-07A8-4045-B237-936A47857FAE}" destId="{AA4A08C3-66A9-4FC4-A4F8-AC7F44FD446C}" srcOrd="2" destOrd="0" presId="urn:microsoft.com/office/officeart/2008/layout/LinedList"/>
    <dgm:cxn modelId="{393436AC-EF09-46F5-B59B-3F6A6843659A}" type="presParOf" srcId="{B41B7EA2-4967-4EFA-8C66-FD96DDD5E202}" destId="{C1FA3F9C-447D-4F87-A976-2F117DB21A9B}" srcOrd="2" destOrd="0" presId="urn:microsoft.com/office/officeart/2008/layout/LinedList"/>
    <dgm:cxn modelId="{2125F5F9-0EF5-418C-AB82-4853AC83CD2C}" type="presParOf" srcId="{B41B7EA2-4967-4EFA-8C66-FD96DDD5E202}" destId="{7ACD7706-DA47-4720-8A14-998CFCB44CD8}" srcOrd="3" destOrd="0" presId="urn:microsoft.com/office/officeart/2008/layout/LinedList"/>
    <dgm:cxn modelId="{D9C99585-57B7-477C-9A6B-447D28ECC532}" type="presParOf" srcId="{B41B7EA2-4967-4EFA-8C66-FD96DDD5E202}" destId="{B197115C-CA61-4759-B054-E9875808DF9B}" srcOrd="4" destOrd="0" presId="urn:microsoft.com/office/officeart/2008/layout/LinedList"/>
    <dgm:cxn modelId="{3240BD8F-C5C2-47F9-815D-6D915DEBB137}" type="presParOf" srcId="{B197115C-CA61-4759-B054-E9875808DF9B}" destId="{0EE4CBA0-3403-4CEA-96DB-038E97006700}" srcOrd="0" destOrd="0" presId="urn:microsoft.com/office/officeart/2008/layout/LinedList"/>
    <dgm:cxn modelId="{71FD8AC2-89F8-4DA2-89E0-115F804A3180}" type="presParOf" srcId="{B197115C-CA61-4759-B054-E9875808DF9B}" destId="{0037DE99-E217-4E7F-997F-853063AECEF1}" srcOrd="1" destOrd="0" presId="urn:microsoft.com/office/officeart/2008/layout/LinedList"/>
    <dgm:cxn modelId="{2B4FA36B-43D8-44A0-A30F-16EE241B716F}" type="presParOf" srcId="{B197115C-CA61-4759-B054-E9875808DF9B}" destId="{8517BEC6-20A8-4E3A-A264-696335EEA831}" srcOrd="2" destOrd="0" presId="urn:microsoft.com/office/officeart/2008/layout/LinedList"/>
    <dgm:cxn modelId="{522EFBF8-0000-4B73-92F9-81895ECE4075}" type="presParOf" srcId="{B41B7EA2-4967-4EFA-8C66-FD96DDD5E202}" destId="{48D49C13-AA4B-489E-8980-3745829A0321}" srcOrd="5" destOrd="0" presId="urn:microsoft.com/office/officeart/2008/layout/LinedList"/>
    <dgm:cxn modelId="{785D8B8E-B485-4352-8387-9CBBC045BB29}" type="presParOf" srcId="{B41B7EA2-4967-4EFA-8C66-FD96DDD5E202}" destId="{407115A8-0C13-44FF-A35F-0915928D38E0}" srcOrd="6" destOrd="0" presId="urn:microsoft.com/office/officeart/2008/layout/LinedList"/>
    <dgm:cxn modelId="{A4FBA5CE-8E80-4488-B8D4-18D38B0B195B}" type="presParOf" srcId="{B41B7EA2-4967-4EFA-8C66-FD96DDD5E202}" destId="{68BE4BDF-24B0-4BCA-9A56-36B963A48916}" srcOrd="7" destOrd="0" presId="urn:microsoft.com/office/officeart/2008/layout/LinedList"/>
    <dgm:cxn modelId="{09CF3B49-0461-44BA-A9DE-F44CBB6BB934}" type="presParOf" srcId="{68BE4BDF-24B0-4BCA-9A56-36B963A48916}" destId="{ADDBA50B-E839-422F-8EC1-06D801F296F1}" srcOrd="0" destOrd="0" presId="urn:microsoft.com/office/officeart/2008/layout/LinedList"/>
    <dgm:cxn modelId="{78835B8A-2592-4212-9FD9-C68A880872E4}" type="presParOf" srcId="{68BE4BDF-24B0-4BCA-9A56-36B963A48916}" destId="{3426C53B-36BC-4ABD-B904-0B4B9C886D89}" srcOrd="1" destOrd="0" presId="urn:microsoft.com/office/officeart/2008/layout/LinedList"/>
    <dgm:cxn modelId="{58EC11D4-9B2B-4701-9D5E-CDAF7AB6F6E8}" type="presParOf" srcId="{68BE4BDF-24B0-4BCA-9A56-36B963A48916}" destId="{1726020D-72C9-41BA-AEAA-402B450D969E}" srcOrd="2" destOrd="0" presId="urn:microsoft.com/office/officeart/2008/layout/LinedList"/>
    <dgm:cxn modelId="{6959A00C-7364-48D1-9582-1E6B41420083}" type="presParOf" srcId="{B41B7EA2-4967-4EFA-8C66-FD96DDD5E202}" destId="{5F5B16C6-C48A-4915-B3B9-23F5B4706C8D}" srcOrd="8" destOrd="0" presId="urn:microsoft.com/office/officeart/2008/layout/LinedList"/>
    <dgm:cxn modelId="{191555E6-EC9A-4329-9F01-572118878313}" type="presParOf" srcId="{B41B7EA2-4967-4EFA-8C66-FD96DDD5E202}" destId="{F233B261-A61E-42EB-8D4E-1EC4CF58DFAD}"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AC0BC-B6F4-4969-94B6-66D1D5832D60}">
      <dsp:nvSpPr>
        <dsp:cNvPr id="0" name=""/>
        <dsp:cNvSpPr/>
      </dsp:nvSpPr>
      <dsp:spPr>
        <a:xfrm>
          <a:off x="0" y="0"/>
          <a:ext cx="8229600" cy="0"/>
        </a:xfrm>
        <a:prstGeom prst="lin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437540C3-70BD-462F-815E-307412D77E2E}">
      <dsp:nvSpPr>
        <dsp:cNvPr id="0" name=""/>
        <dsp:cNvSpPr/>
      </dsp:nvSpPr>
      <dsp:spPr>
        <a:xfrm>
          <a:off x="0" y="0"/>
          <a:ext cx="2477098" cy="6285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i="1" kern="1200" dirty="0" smtClean="0"/>
            <a:t>Proposed Goal:  </a:t>
          </a:r>
        </a:p>
        <a:p>
          <a:pPr marL="112713" lvl="0" indent="0" algn="l" defTabSz="1155700">
            <a:lnSpc>
              <a:spcPct val="90000"/>
            </a:lnSpc>
            <a:spcBef>
              <a:spcPct val="0"/>
            </a:spcBef>
            <a:spcAft>
              <a:spcPct val="35000"/>
            </a:spcAft>
          </a:pPr>
          <a:r>
            <a:rPr lang="en-US" sz="2400" i="1" kern="1200" dirty="0" smtClean="0"/>
            <a:t>Develop and strengthen the FBO &amp; BAO partnership to improve operational efficiency and effectiveness and achieve excellence in business processes across the University.</a:t>
          </a:r>
          <a:endParaRPr lang="en-US" sz="2400" i="1" kern="1200" dirty="0"/>
        </a:p>
      </dsp:txBody>
      <dsp:txXfrm>
        <a:off x="0" y="0"/>
        <a:ext cx="2477098" cy="6285391"/>
      </dsp:txXfrm>
    </dsp:sp>
    <dsp:sp modelId="{DEE60818-8212-4B8B-851B-3AB3547C1B6E}">
      <dsp:nvSpPr>
        <dsp:cNvPr id="0" name=""/>
        <dsp:cNvSpPr/>
      </dsp:nvSpPr>
      <dsp:spPr>
        <a:xfrm>
          <a:off x="2589495" y="429226"/>
          <a:ext cx="5640088" cy="1446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66725">
            <a:lnSpc>
              <a:spcPct val="90000"/>
            </a:lnSpc>
            <a:spcBef>
              <a:spcPct val="0"/>
            </a:spcBef>
            <a:spcAft>
              <a:spcPct val="35000"/>
            </a:spcAft>
          </a:pPr>
          <a:r>
            <a:rPr lang="en-US" sz="1050" b="1" kern="1200" dirty="0" smtClean="0"/>
            <a:t>1. Collaboration &amp; Communication:</a:t>
          </a:r>
        </a:p>
        <a:p>
          <a:pPr marL="233363" lvl="0" indent="-112713" algn="l" defTabSz="466725">
            <a:lnSpc>
              <a:spcPct val="90000"/>
            </a:lnSpc>
            <a:spcBef>
              <a:spcPct val="0"/>
            </a:spcBef>
            <a:spcAft>
              <a:spcPct val="35000"/>
            </a:spcAft>
          </a:pPr>
          <a:r>
            <a:rPr lang="en-US" sz="1050" kern="1200" dirty="0" smtClean="0"/>
            <a:t>a. Increase collaboration and enhance two-way communication between all FBO units and BAOs to improve understanding and appreciation from each perspective and work together toward common goals.</a:t>
          </a:r>
        </a:p>
        <a:p>
          <a:pPr marL="233363" lvl="0" indent="-112713" algn="l" defTabSz="466725">
            <a:lnSpc>
              <a:spcPct val="90000"/>
            </a:lnSpc>
            <a:spcBef>
              <a:spcPct val="0"/>
            </a:spcBef>
            <a:spcAft>
              <a:spcPct val="35000"/>
            </a:spcAft>
          </a:pPr>
          <a:endParaRPr lang="en-US" sz="200" kern="1200" dirty="0" smtClean="0"/>
        </a:p>
        <a:p>
          <a:pPr marL="233363" lvl="0" indent="-112713" algn="l" defTabSz="466725">
            <a:lnSpc>
              <a:spcPct val="90000"/>
            </a:lnSpc>
            <a:spcBef>
              <a:spcPct val="0"/>
            </a:spcBef>
            <a:spcAft>
              <a:spcPct val="35000"/>
            </a:spcAft>
          </a:pPr>
          <a:r>
            <a:rPr lang="en-US" sz="1050" kern="1200" dirty="0" smtClean="0"/>
            <a:t>b. Identify and incorporate school, college and division (S/C/D) business unit needs and input throughout new system implementation projects, the operational policy review and revision process and decision making processes that define and impact the day to day business practices within S/C/D units.</a:t>
          </a:r>
          <a:endParaRPr lang="en-US" sz="1050" kern="1200" dirty="0"/>
        </a:p>
      </dsp:txBody>
      <dsp:txXfrm>
        <a:off x="2589495" y="429226"/>
        <a:ext cx="5640088" cy="1446725"/>
      </dsp:txXfrm>
    </dsp:sp>
    <dsp:sp modelId="{C1FA3F9C-447D-4F87-A976-2F117DB21A9B}">
      <dsp:nvSpPr>
        <dsp:cNvPr id="0" name=""/>
        <dsp:cNvSpPr/>
      </dsp:nvSpPr>
      <dsp:spPr>
        <a:xfrm>
          <a:off x="2481738" y="1823101"/>
          <a:ext cx="5747861" cy="0"/>
        </a:xfrm>
        <a:prstGeom prst="lin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0037DE99-E217-4E7F-997F-853063AECEF1}">
      <dsp:nvSpPr>
        <dsp:cNvPr id="0" name=""/>
        <dsp:cNvSpPr/>
      </dsp:nvSpPr>
      <dsp:spPr>
        <a:xfrm>
          <a:off x="2589495" y="1882224"/>
          <a:ext cx="5640088" cy="3137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b="1" kern="1200" dirty="0" smtClean="0"/>
            <a:t>2. Policy &amp; Procedural Development, Application &amp; Compliance</a:t>
          </a:r>
        </a:p>
        <a:p>
          <a:pPr marL="233363" lvl="0" indent="-112713" algn="l" defTabSz="444500">
            <a:lnSpc>
              <a:spcPct val="90000"/>
            </a:lnSpc>
            <a:spcBef>
              <a:spcPct val="0"/>
            </a:spcBef>
            <a:spcAft>
              <a:spcPct val="35000"/>
            </a:spcAft>
          </a:pPr>
          <a:r>
            <a:rPr lang="en-US" sz="1000" kern="1200" dirty="0" smtClean="0"/>
            <a:t>a. Collaboratively improve standardized procedures and consistency of policy application and compliance through communication, documentation and training:</a:t>
          </a:r>
        </a:p>
        <a:p>
          <a:pPr marL="344488" lvl="0" indent="-117475" algn="l" defTabSz="444500">
            <a:lnSpc>
              <a:spcPct val="90000"/>
            </a:lnSpc>
            <a:spcBef>
              <a:spcPct val="0"/>
            </a:spcBef>
            <a:spcAft>
              <a:spcPct val="35000"/>
            </a:spcAft>
          </a:pPr>
          <a:r>
            <a:rPr lang="en-US" sz="1000" b="1" kern="1200" dirty="0" err="1" smtClean="0"/>
            <a:t>i</a:t>
          </a:r>
          <a:r>
            <a:rPr lang="en-US" sz="1000" b="1" kern="1200" dirty="0" smtClean="0"/>
            <a:t>. Triage and Review of Process Breakdowns:  </a:t>
          </a:r>
          <a:r>
            <a:rPr lang="en-US" sz="1000" kern="1200" dirty="0" smtClean="0"/>
            <a:t>Identify, prioritize and review process breakdowns which are impacting operational efficiency and effectiveness.  Assemble a group of impacted stakeholders and perform a quick business process review to identify the problem, brainstorm both short-term and long-term process revisions or corrections, implement the short-term fixes and revisit the implementation to assess the success.</a:t>
          </a:r>
        </a:p>
        <a:p>
          <a:pPr marL="344488" lvl="0" indent="-117475" algn="l" defTabSz="444500">
            <a:lnSpc>
              <a:spcPct val="90000"/>
            </a:lnSpc>
            <a:spcBef>
              <a:spcPct val="0"/>
            </a:spcBef>
            <a:spcAft>
              <a:spcPct val="35000"/>
            </a:spcAft>
          </a:pPr>
          <a:r>
            <a:rPr lang="en-US" sz="1000" b="1" kern="1200" dirty="0" smtClean="0"/>
            <a:t>ii.  Internal control:</a:t>
          </a:r>
          <a:r>
            <a:rPr lang="en-US" sz="1000" kern="1200" dirty="0" smtClean="0"/>
            <a:t>  University wide, develop and sustain an effective environment of internal control over accounting and financial reporting to reduce the risk of errors or misstatements in financial and budgetary data, protect University assets and improve policy application and compliance.</a:t>
          </a:r>
        </a:p>
        <a:p>
          <a:pPr marL="344488" lvl="0" indent="-117475" algn="l" defTabSz="444500">
            <a:lnSpc>
              <a:spcPct val="90000"/>
            </a:lnSpc>
            <a:spcBef>
              <a:spcPct val="0"/>
            </a:spcBef>
            <a:spcAft>
              <a:spcPct val="35000"/>
            </a:spcAft>
          </a:pPr>
          <a:r>
            <a:rPr lang="en-US" sz="1000" b="1" kern="1200" dirty="0" smtClean="0"/>
            <a:t>iii.  Daily operations: </a:t>
          </a:r>
          <a:r>
            <a:rPr lang="en-US" sz="1000" kern="1200" dirty="0" smtClean="0"/>
            <a:t>Develop and implement standardized, relevant, best practice policy and procedural communications, documentation and training.</a:t>
          </a:r>
        </a:p>
        <a:p>
          <a:pPr marL="344488" lvl="0" indent="-117475" algn="l" defTabSz="444500">
            <a:lnSpc>
              <a:spcPct val="90000"/>
            </a:lnSpc>
            <a:spcBef>
              <a:spcPct val="0"/>
            </a:spcBef>
            <a:spcAft>
              <a:spcPct val="35000"/>
            </a:spcAft>
          </a:pPr>
          <a:r>
            <a:rPr lang="en-US" sz="1000" b="1" kern="1200" dirty="0" smtClean="0"/>
            <a:t>iv.  Financial reporting:  </a:t>
          </a:r>
          <a:r>
            <a:rPr lang="en-US" sz="1000" kern="1200" dirty="0" smtClean="0"/>
            <a:t>Develop monthly, quarterly and annual standardized financial and budgetary reporting practices in conjunction with Banner 9 and New Budget Model report development; develop and implement related policy, procedure and training.</a:t>
          </a:r>
        </a:p>
        <a:p>
          <a:pPr marL="344488" lvl="0" indent="-117475" algn="l" defTabSz="444500">
            <a:lnSpc>
              <a:spcPct val="90000"/>
            </a:lnSpc>
            <a:spcBef>
              <a:spcPct val="0"/>
            </a:spcBef>
            <a:spcAft>
              <a:spcPct val="35000"/>
            </a:spcAft>
          </a:pPr>
          <a:r>
            <a:rPr lang="en-US" sz="1000" b="1" kern="1200" dirty="0" smtClean="0"/>
            <a:t>v.  Financial sub certification:  </a:t>
          </a:r>
          <a:r>
            <a:rPr lang="en-US" sz="1000" kern="1200" dirty="0" smtClean="0"/>
            <a:t>Identify established financial sub-certification policies and procedures in higher education and evaluate best practices, develop and implement related policy, procedure and training.</a:t>
          </a:r>
          <a:endParaRPr lang="en-US" sz="1000" kern="1200" dirty="0"/>
        </a:p>
      </dsp:txBody>
      <dsp:txXfrm>
        <a:off x="2589495" y="1882224"/>
        <a:ext cx="5640088" cy="3137222"/>
      </dsp:txXfrm>
    </dsp:sp>
    <dsp:sp modelId="{48D49C13-AA4B-489E-8980-3745829A0321}">
      <dsp:nvSpPr>
        <dsp:cNvPr id="0" name=""/>
        <dsp:cNvSpPr/>
      </dsp:nvSpPr>
      <dsp:spPr>
        <a:xfrm>
          <a:off x="2481738" y="4926153"/>
          <a:ext cx="5747861" cy="0"/>
        </a:xfrm>
        <a:prstGeom prst="lin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3426C53B-36BC-4ABD-B904-0B4B9C886D89}">
      <dsp:nvSpPr>
        <dsp:cNvPr id="0" name=""/>
        <dsp:cNvSpPr/>
      </dsp:nvSpPr>
      <dsp:spPr>
        <a:xfrm>
          <a:off x="2589495" y="4963071"/>
          <a:ext cx="5640088" cy="1202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66725">
            <a:lnSpc>
              <a:spcPct val="90000"/>
            </a:lnSpc>
            <a:spcBef>
              <a:spcPct val="0"/>
            </a:spcBef>
            <a:spcAft>
              <a:spcPct val="35000"/>
            </a:spcAft>
          </a:pPr>
          <a:r>
            <a:rPr lang="en-US" sz="1050" b="1" kern="1200" dirty="0" smtClean="0"/>
            <a:t>3. Development of Business Professionals</a:t>
          </a:r>
          <a:endParaRPr lang="en-US" sz="1050" kern="1200" dirty="0" smtClean="0"/>
        </a:p>
        <a:p>
          <a:pPr marL="233363" lvl="0" indent="-112713" algn="l" defTabSz="466725">
            <a:lnSpc>
              <a:spcPct val="90000"/>
            </a:lnSpc>
            <a:spcBef>
              <a:spcPct val="0"/>
            </a:spcBef>
            <a:spcAft>
              <a:spcPct val="35000"/>
            </a:spcAft>
          </a:pPr>
          <a:r>
            <a:rPr lang="en-US" sz="1050" kern="1200" dirty="0" smtClean="0"/>
            <a:t>a. Collaboratively develop and deliver BAO and staff functional training (informed by policy and procedural development, application and compliance work above) to enhance consistency in practice and standardization of work products.</a:t>
          </a:r>
        </a:p>
        <a:p>
          <a:pPr marL="233363" lvl="0" indent="-112713" algn="l" defTabSz="466725">
            <a:lnSpc>
              <a:spcPct val="90000"/>
            </a:lnSpc>
            <a:spcBef>
              <a:spcPct val="0"/>
            </a:spcBef>
            <a:spcAft>
              <a:spcPct val="35000"/>
            </a:spcAft>
          </a:pPr>
          <a:endParaRPr lang="en-US" sz="200" kern="1200" dirty="0" smtClean="0"/>
        </a:p>
        <a:p>
          <a:pPr marL="233363" lvl="0" indent="-112713" algn="l" defTabSz="466725">
            <a:lnSpc>
              <a:spcPct val="90000"/>
            </a:lnSpc>
            <a:spcBef>
              <a:spcPct val="0"/>
            </a:spcBef>
            <a:spcAft>
              <a:spcPct val="35000"/>
            </a:spcAft>
          </a:pPr>
          <a:r>
            <a:rPr lang="en-US" sz="1050" kern="1200" dirty="0" smtClean="0"/>
            <a:t>b. Provide BAO leadership opportunities to develop and retain strong business professionals across the University.</a:t>
          </a:r>
          <a:endParaRPr lang="en-US" sz="1100" kern="1200" dirty="0"/>
        </a:p>
      </dsp:txBody>
      <dsp:txXfrm>
        <a:off x="2589495" y="4963071"/>
        <a:ext cx="5640088" cy="1202008"/>
      </dsp:txXfrm>
    </dsp:sp>
    <dsp:sp modelId="{5F5B16C6-C48A-4915-B3B9-23F5B4706C8D}">
      <dsp:nvSpPr>
        <dsp:cNvPr id="0" name=""/>
        <dsp:cNvSpPr/>
      </dsp:nvSpPr>
      <dsp:spPr>
        <a:xfrm>
          <a:off x="2477098" y="6159305"/>
          <a:ext cx="5747861" cy="0"/>
        </a:xfrm>
        <a:prstGeom prst="lin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4C6D0-A079-4F56-8FA4-BEB210393FA5}">
      <dsp:nvSpPr>
        <dsp:cNvPr id="0" name=""/>
        <dsp:cNvSpPr/>
      </dsp:nvSpPr>
      <dsp:spPr>
        <a:xfrm rot="5400000">
          <a:off x="4513898" y="-1508836"/>
          <a:ext cx="1578887" cy="4991381"/>
        </a:xfrm>
        <a:prstGeom prst="round2SameRect">
          <a:avLst/>
        </a:prstGeom>
        <a:solidFill>
          <a:schemeClr val="accent6">
            <a:lumMod val="60000"/>
            <a:lumOff val="4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Continuous Quality Improvement Focus</a:t>
          </a:r>
          <a:endParaRPr lang="en-US" sz="1600" b="1" kern="1200" dirty="0"/>
        </a:p>
        <a:p>
          <a:pPr marL="342900" lvl="2" indent="-171450" algn="l" defTabSz="711200">
            <a:lnSpc>
              <a:spcPct val="90000"/>
            </a:lnSpc>
            <a:spcBef>
              <a:spcPct val="0"/>
            </a:spcBef>
            <a:spcAft>
              <a:spcPct val="15000"/>
            </a:spcAft>
            <a:buChar char="••"/>
          </a:pPr>
          <a:r>
            <a:rPr lang="en-US" sz="1600" kern="1200" dirty="0"/>
            <a:t>Collaborative Working Meeting Format</a:t>
          </a:r>
        </a:p>
        <a:p>
          <a:pPr marL="342900" lvl="2" indent="-171450" algn="l" defTabSz="711200">
            <a:lnSpc>
              <a:spcPct val="90000"/>
            </a:lnSpc>
            <a:spcBef>
              <a:spcPct val="0"/>
            </a:spcBef>
            <a:spcAft>
              <a:spcPct val="15000"/>
            </a:spcAft>
            <a:buChar char="••"/>
          </a:pPr>
          <a:r>
            <a:rPr lang="en-US" sz="1600" kern="1200" dirty="0"/>
            <a:t>Attendees:  </a:t>
          </a:r>
          <a:r>
            <a:rPr lang="en-US" sz="1600" kern="1200" dirty="0" smtClean="0"/>
            <a:t>Both BAOs </a:t>
          </a:r>
          <a:r>
            <a:rPr lang="en-US" sz="1600" kern="1200" dirty="0"/>
            <a:t>and FBO Leaders and related staff</a:t>
          </a:r>
        </a:p>
        <a:p>
          <a:pPr marL="342900" lvl="2" indent="-171450" algn="l" defTabSz="711200">
            <a:lnSpc>
              <a:spcPct val="90000"/>
            </a:lnSpc>
            <a:spcBef>
              <a:spcPct val="0"/>
            </a:spcBef>
            <a:spcAft>
              <a:spcPct val="15000"/>
            </a:spcAft>
            <a:buChar char="••"/>
          </a:pPr>
          <a:r>
            <a:rPr lang="en-US" sz="1600" kern="1200" dirty="0" smtClean="0"/>
            <a:t>2 hour duration</a:t>
          </a:r>
          <a:endParaRPr lang="en-US" sz="1600" kern="1200" dirty="0"/>
        </a:p>
      </dsp:txBody>
      <dsp:txXfrm rot="-5400000">
        <a:off x="2807652" y="274485"/>
        <a:ext cx="4914306" cy="1424737"/>
      </dsp:txXfrm>
    </dsp:sp>
    <dsp:sp modelId="{0FFE6404-709D-4017-A504-E1CCD07E2810}">
      <dsp:nvSpPr>
        <dsp:cNvPr id="0" name=""/>
        <dsp:cNvSpPr/>
      </dsp:nvSpPr>
      <dsp:spPr>
        <a:xfrm>
          <a:off x="0" y="9"/>
          <a:ext cx="2807651" cy="1973609"/>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January (transition)</a:t>
          </a:r>
          <a:endParaRPr lang="en-US" sz="1800" kern="1200" dirty="0"/>
        </a:p>
        <a:p>
          <a:pPr lvl="0" algn="ctr" defTabSz="800100">
            <a:lnSpc>
              <a:spcPct val="90000"/>
            </a:lnSpc>
            <a:spcBef>
              <a:spcPct val="0"/>
            </a:spcBef>
            <a:spcAft>
              <a:spcPct val="35000"/>
            </a:spcAft>
          </a:pPr>
          <a:r>
            <a:rPr lang="en-US" sz="1800" kern="1200" dirty="0" smtClean="0"/>
            <a:t>March</a:t>
          </a:r>
          <a:endParaRPr lang="en-US" sz="1800" kern="1200" dirty="0"/>
        </a:p>
        <a:p>
          <a:pPr lvl="0" algn="ctr" defTabSz="800100">
            <a:lnSpc>
              <a:spcPct val="90000"/>
            </a:lnSpc>
            <a:spcBef>
              <a:spcPct val="0"/>
            </a:spcBef>
            <a:spcAft>
              <a:spcPct val="35000"/>
            </a:spcAft>
          </a:pPr>
          <a:r>
            <a:rPr lang="en-US" sz="1800" kern="1200" dirty="0" smtClean="0"/>
            <a:t>May</a:t>
          </a:r>
        </a:p>
        <a:p>
          <a:pPr lvl="0" algn="ctr" defTabSz="800100">
            <a:lnSpc>
              <a:spcPct val="90000"/>
            </a:lnSpc>
            <a:spcBef>
              <a:spcPct val="0"/>
            </a:spcBef>
            <a:spcAft>
              <a:spcPct val="35000"/>
            </a:spcAft>
          </a:pPr>
          <a:r>
            <a:rPr lang="en-US" sz="1800" kern="1200" dirty="0" smtClean="0"/>
            <a:t>July</a:t>
          </a:r>
        </a:p>
        <a:p>
          <a:pPr lvl="0" algn="ctr" defTabSz="800100">
            <a:lnSpc>
              <a:spcPct val="90000"/>
            </a:lnSpc>
            <a:spcBef>
              <a:spcPct val="0"/>
            </a:spcBef>
            <a:spcAft>
              <a:spcPct val="35000"/>
            </a:spcAft>
          </a:pPr>
          <a:r>
            <a:rPr lang="en-US" sz="1800" kern="1200" dirty="0" smtClean="0"/>
            <a:t>September</a:t>
          </a:r>
          <a:endParaRPr lang="en-US" sz="1800" kern="1200" dirty="0"/>
        </a:p>
      </dsp:txBody>
      <dsp:txXfrm>
        <a:off x="96344" y="96353"/>
        <a:ext cx="2614963" cy="1780921"/>
      </dsp:txXfrm>
    </dsp:sp>
    <dsp:sp modelId="{34EDCCED-1915-4617-9692-6637ACF9255C}">
      <dsp:nvSpPr>
        <dsp:cNvPr id="0" name=""/>
        <dsp:cNvSpPr/>
      </dsp:nvSpPr>
      <dsp:spPr>
        <a:xfrm rot="5400000">
          <a:off x="4513898" y="563453"/>
          <a:ext cx="1578887" cy="4991381"/>
        </a:xfrm>
        <a:prstGeom prst="round2SameRect">
          <a:avLst/>
        </a:prstGeom>
        <a:solidFill>
          <a:schemeClr val="accent6">
            <a:lumMod val="60000"/>
            <a:lumOff val="4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en-US" sz="1600" b="1" kern="1200" dirty="0"/>
        </a:p>
        <a:p>
          <a:pPr marL="171450" lvl="1" indent="-171450" algn="l" defTabSz="711200">
            <a:lnSpc>
              <a:spcPct val="90000"/>
            </a:lnSpc>
            <a:spcBef>
              <a:spcPct val="0"/>
            </a:spcBef>
            <a:spcAft>
              <a:spcPct val="15000"/>
            </a:spcAft>
            <a:buChar char="••"/>
          </a:pPr>
          <a:r>
            <a:rPr lang="en-US" sz="1600" b="1" kern="1200" dirty="0"/>
            <a:t>Information Sharing Focus</a:t>
          </a:r>
        </a:p>
        <a:p>
          <a:pPr marL="342900" lvl="2" indent="-171450" algn="l" defTabSz="711200">
            <a:lnSpc>
              <a:spcPct val="90000"/>
            </a:lnSpc>
            <a:spcBef>
              <a:spcPct val="0"/>
            </a:spcBef>
            <a:spcAft>
              <a:spcPct val="15000"/>
            </a:spcAft>
            <a:buChar char="••"/>
          </a:pPr>
          <a:r>
            <a:rPr lang="en-US" sz="1600" b="0" kern="1200" dirty="0" smtClean="0"/>
            <a:t>Presentation Meeting Format</a:t>
          </a:r>
          <a:endParaRPr lang="en-US" sz="1600" b="0" kern="1200" dirty="0"/>
        </a:p>
        <a:p>
          <a:pPr marL="342900" lvl="2" indent="-171450" algn="l" defTabSz="711200">
            <a:lnSpc>
              <a:spcPct val="90000"/>
            </a:lnSpc>
            <a:spcBef>
              <a:spcPct val="0"/>
            </a:spcBef>
            <a:spcAft>
              <a:spcPct val="15000"/>
            </a:spcAft>
            <a:buChar char="••"/>
          </a:pPr>
          <a:r>
            <a:rPr lang="en-US" sz="1600" kern="1200" dirty="0" smtClean="0"/>
            <a:t>Attendees:  Primarily BAOs and Presenters</a:t>
          </a:r>
          <a:endParaRPr lang="en-US" sz="1600" kern="1200" dirty="0"/>
        </a:p>
        <a:p>
          <a:pPr marL="342900" lvl="2" indent="-171450" algn="l" defTabSz="711200">
            <a:lnSpc>
              <a:spcPct val="90000"/>
            </a:lnSpc>
            <a:spcBef>
              <a:spcPct val="0"/>
            </a:spcBef>
            <a:spcAft>
              <a:spcPct val="15000"/>
            </a:spcAft>
            <a:buChar char="••"/>
          </a:pPr>
          <a:r>
            <a:rPr lang="en-US" sz="1600" kern="1200" dirty="0" smtClean="0"/>
            <a:t>Current 1.5 hour duration</a:t>
          </a:r>
          <a:endParaRPr lang="en-US" sz="1600" kern="1200" dirty="0"/>
        </a:p>
        <a:p>
          <a:pPr marL="114300" lvl="1" indent="-114300" algn="l" defTabSz="577850">
            <a:lnSpc>
              <a:spcPct val="90000"/>
            </a:lnSpc>
            <a:spcBef>
              <a:spcPct val="0"/>
            </a:spcBef>
            <a:spcAft>
              <a:spcPct val="15000"/>
            </a:spcAft>
            <a:buChar char="••"/>
          </a:pPr>
          <a:endParaRPr lang="en-US" sz="1300" kern="1200" dirty="0"/>
        </a:p>
      </dsp:txBody>
      <dsp:txXfrm rot="-5400000">
        <a:off x="2807652" y="2346775"/>
        <a:ext cx="4914306" cy="1424737"/>
      </dsp:txXfrm>
    </dsp:sp>
    <dsp:sp modelId="{1C731D10-EDC4-47A1-89AD-57FE086C68E8}">
      <dsp:nvSpPr>
        <dsp:cNvPr id="0" name=""/>
        <dsp:cNvSpPr/>
      </dsp:nvSpPr>
      <dsp:spPr>
        <a:xfrm>
          <a:off x="0" y="2072339"/>
          <a:ext cx="2807651" cy="1973609"/>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February</a:t>
          </a:r>
        </a:p>
        <a:p>
          <a:pPr lvl="0" algn="ctr" defTabSz="800100">
            <a:lnSpc>
              <a:spcPct val="90000"/>
            </a:lnSpc>
            <a:spcBef>
              <a:spcPct val="0"/>
            </a:spcBef>
            <a:spcAft>
              <a:spcPct val="35000"/>
            </a:spcAft>
          </a:pPr>
          <a:r>
            <a:rPr lang="en-US" sz="1800" kern="1200" dirty="0" smtClean="0"/>
            <a:t>April</a:t>
          </a:r>
        </a:p>
        <a:p>
          <a:pPr lvl="0" algn="ctr" defTabSz="800100">
            <a:lnSpc>
              <a:spcPct val="90000"/>
            </a:lnSpc>
            <a:spcBef>
              <a:spcPct val="0"/>
            </a:spcBef>
            <a:spcAft>
              <a:spcPct val="35000"/>
            </a:spcAft>
          </a:pPr>
          <a:r>
            <a:rPr lang="en-US" sz="1800" kern="1200" dirty="0" smtClean="0"/>
            <a:t>June</a:t>
          </a:r>
        </a:p>
        <a:p>
          <a:pPr lvl="0" algn="ctr" defTabSz="800100">
            <a:lnSpc>
              <a:spcPct val="90000"/>
            </a:lnSpc>
            <a:spcBef>
              <a:spcPct val="0"/>
            </a:spcBef>
            <a:spcAft>
              <a:spcPct val="35000"/>
            </a:spcAft>
          </a:pPr>
          <a:r>
            <a:rPr lang="en-US" sz="1800" kern="1200" dirty="0" smtClean="0"/>
            <a:t>August</a:t>
          </a:r>
        </a:p>
        <a:p>
          <a:pPr lvl="0" algn="ctr" defTabSz="800100">
            <a:lnSpc>
              <a:spcPct val="90000"/>
            </a:lnSpc>
            <a:spcBef>
              <a:spcPct val="0"/>
            </a:spcBef>
            <a:spcAft>
              <a:spcPct val="35000"/>
            </a:spcAft>
          </a:pPr>
          <a:r>
            <a:rPr lang="en-US" sz="1800" kern="1200" dirty="0" smtClean="0"/>
            <a:t>Oct, Nov, Dec (year-end)</a:t>
          </a:r>
        </a:p>
      </dsp:txBody>
      <dsp:txXfrm>
        <a:off x="96344" y="2168683"/>
        <a:ext cx="2614963" cy="17809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AC0BC-B6F4-4969-94B6-66D1D5832D60}">
      <dsp:nvSpPr>
        <dsp:cNvPr id="0" name=""/>
        <dsp:cNvSpPr/>
      </dsp:nvSpPr>
      <dsp:spPr>
        <a:xfrm>
          <a:off x="0" y="0"/>
          <a:ext cx="8229600" cy="0"/>
        </a:xfrm>
        <a:prstGeom prst="lin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437540C3-70BD-462F-815E-307412D77E2E}">
      <dsp:nvSpPr>
        <dsp:cNvPr id="0" name=""/>
        <dsp:cNvSpPr/>
      </dsp:nvSpPr>
      <dsp:spPr>
        <a:xfrm>
          <a:off x="0" y="0"/>
          <a:ext cx="2477098" cy="6285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i="1" kern="1200" dirty="0" smtClean="0"/>
            <a:t>Proposed Goal:  </a:t>
          </a:r>
        </a:p>
        <a:p>
          <a:pPr marL="112713" lvl="0" indent="0" algn="l" defTabSz="1155700">
            <a:lnSpc>
              <a:spcPct val="90000"/>
            </a:lnSpc>
            <a:spcBef>
              <a:spcPct val="0"/>
            </a:spcBef>
            <a:spcAft>
              <a:spcPct val="35000"/>
            </a:spcAft>
          </a:pPr>
          <a:r>
            <a:rPr lang="en-US" sz="2400" i="1" kern="1200" dirty="0" smtClean="0"/>
            <a:t>Develop and strengthen the FBO &amp; BAO partnership to improve operational efficiency and effectiveness and achieve excellence in business processes across the University.</a:t>
          </a:r>
          <a:endParaRPr lang="en-US" sz="2400" i="1" kern="1200" dirty="0"/>
        </a:p>
      </dsp:txBody>
      <dsp:txXfrm>
        <a:off x="0" y="0"/>
        <a:ext cx="2477098" cy="6285391"/>
      </dsp:txXfrm>
    </dsp:sp>
    <dsp:sp modelId="{DEE60818-8212-4B8B-851B-3AB3547C1B6E}">
      <dsp:nvSpPr>
        <dsp:cNvPr id="0" name=""/>
        <dsp:cNvSpPr/>
      </dsp:nvSpPr>
      <dsp:spPr>
        <a:xfrm>
          <a:off x="2589495" y="429226"/>
          <a:ext cx="5640088" cy="1446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66725">
            <a:lnSpc>
              <a:spcPct val="90000"/>
            </a:lnSpc>
            <a:spcBef>
              <a:spcPct val="0"/>
            </a:spcBef>
            <a:spcAft>
              <a:spcPct val="35000"/>
            </a:spcAft>
          </a:pPr>
          <a:r>
            <a:rPr lang="en-US" sz="1050" b="1" kern="1200" dirty="0" smtClean="0"/>
            <a:t>1. Collaboration &amp; Communication:</a:t>
          </a:r>
        </a:p>
        <a:p>
          <a:pPr marL="233363" lvl="0" indent="-112713" algn="l" defTabSz="466725">
            <a:lnSpc>
              <a:spcPct val="90000"/>
            </a:lnSpc>
            <a:spcBef>
              <a:spcPct val="0"/>
            </a:spcBef>
            <a:spcAft>
              <a:spcPct val="35000"/>
            </a:spcAft>
          </a:pPr>
          <a:r>
            <a:rPr lang="en-US" sz="1050" kern="1200" dirty="0" smtClean="0"/>
            <a:t>a. Increase collaboration and enhance two-way communication between all FBO units and BAOs to improve understanding and appreciation from each perspective and work together toward common goals.</a:t>
          </a:r>
        </a:p>
        <a:p>
          <a:pPr marL="233363" lvl="0" indent="-112713" algn="l" defTabSz="466725">
            <a:lnSpc>
              <a:spcPct val="90000"/>
            </a:lnSpc>
            <a:spcBef>
              <a:spcPct val="0"/>
            </a:spcBef>
            <a:spcAft>
              <a:spcPct val="35000"/>
            </a:spcAft>
          </a:pPr>
          <a:endParaRPr lang="en-US" sz="200" kern="1200" dirty="0" smtClean="0"/>
        </a:p>
        <a:p>
          <a:pPr marL="233363" lvl="0" indent="-112713" algn="l" defTabSz="466725">
            <a:lnSpc>
              <a:spcPct val="90000"/>
            </a:lnSpc>
            <a:spcBef>
              <a:spcPct val="0"/>
            </a:spcBef>
            <a:spcAft>
              <a:spcPct val="35000"/>
            </a:spcAft>
          </a:pPr>
          <a:r>
            <a:rPr lang="en-US" sz="1050" kern="1200" dirty="0" smtClean="0"/>
            <a:t>b. Identify and incorporate school, college and division (S/C/D) business unit needs and input throughout new system implementation projects, the operational policy review and revision process and decision making processes that define and impact the day to day business practices within S/C/D units.</a:t>
          </a:r>
          <a:endParaRPr lang="en-US" sz="1050" kern="1200" dirty="0"/>
        </a:p>
      </dsp:txBody>
      <dsp:txXfrm>
        <a:off x="2589495" y="429226"/>
        <a:ext cx="5640088" cy="1446725"/>
      </dsp:txXfrm>
    </dsp:sp>
    <dsp:sp modelId="{C1FA3F9C-447D-4F87-A976-2F117DB21A9B}">
      <dsp:nvSpPr>
        <dsp:cNvPr id="0" name=""/>
        <dsp:cNvSpPr/>
      </dsp:nvSpPr>
      <dsp:spPr>
        <a:xfrm>
          <a:off x="2481738" y="1823101"/>
          <a:ext cx="5747861" cy="0"/>
        </a:xfrm>
        <a:prstGeom prst="lin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0037DE99-E217-4E7F-997F-853063AECEF1}">
      <dsp:nvSpPr>
        <dsp:cNvPr id="0" name=""/>
        <dsp:cNvSpPr/>
      </dsp:nvSpPr>
      <dsp:spPr>
        <a:xfrm>
          <a:off x="2589495" y="1882224"/>
          <a:ext cx="5640088" cy="3137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b="1" kern="1200" dirty="0" smtClean="0"/>
            <a:t>2. Policy &amp; Procedural Development, Application &amp; Compliance</a:t>
          </a:r>
        </a:p>
        <a:p>
          <a:pPr marL="233363" lvl="0" indent="-112713" algn="l" defTabSz="444500">
            <a:lnSpc>
              <a:spcPct val="90000"/>
            </a:lnSpc>
            <a:spcBef>
              <a:spcPct val="0"/>
            </a:spcBef>
            <a:spcAft>
              <a:spcPct val="35000"/>
            </a:spcAft>
          </a:pPr>
          <a:r>
            <a:rPr lang="en-US" sz="1000" kern="1200" dirty="0" smtClean="0"/>
            <a:t>a. Collaboratively improve standardized procedures and consistency of policy application and compliance through communication, documentation and training:</a:t>
          </a:r>
        </a:p>
        <a:p>
          <a:pPr marL="344488" lvl="0" indent="-117475" algn="l" defTabSz="444500">
            <a:lnSpc>
              <a:spcPct val="90000"/>
            </a:lnSpc>
            <a:spcBef>
              <a:spcPct val="0"/>
            </a:spcBef>
            <a:spcAft>
              <a:spcPct val="35000"/>
            </a:spcAft>
          </a:pPr>
          <a:r>
            <a:rPr lang="en-US" sz="1000" b="1" kern="1200" dirty="0" err="1" smtClean="0"/>
            <a:t>i</a:t>
          </a:r>
          <a:r>
            <a:rPr lang="en-US" sz="1000" b="1" kern="1200" dirty="0" smtClean="0"/>
            <a:t>. Triage and Review of Process Breakdowns:  </a:t>
          </a:r>
          <a:r>
            <a:rPr lang="en-US" sz="1000" kern="1200" dirty="0" smtClean="0"/>
            <a:t>Identify, prioritize and review process breakdowns which are impacting operational efficiency and effectiveness.  Assemble a group of impacted stakeholders and perform a quick business process review to identify the problem, brainstorm both short-term and long-term process revisions or corrections, implement the short-term fixes and revisit the implementation to assess the success.</a:t>
          </a:r>
        </a:p>
        <a:p>
          <a:pPr marL="344488" lvl="0" indent="-117475" algn="l" defTabSz="444500">
            <a:lnSpc>
              <a:spcPct val="90000"/>
            </a:lnSpc>
            <a:spcBef>
              <a:spcPct val="0"/>
            </a:spcBef>
            <a:spcAft>
              <a:spcPct val="35000"/>
            </a:spcAft>
          </a:pPr>
          <a:r>
            <a:rPr lang="en-US" sz="1000" b="1" kern="1200" dirty="0" smtClean="0"/>
            <a:t>ii.  Internal control:</a:t>
          </a:r>
          <a:r>
            <a:rPr lang="en-US" sz="1000" kern="1200" dirty="0" smtClean="0"/>
            <a:t>  University wide, develop and sustain an effective environment of internal control over accounting and financial reporting to reduce the risk of errors or misstatements in financial and budgetary data, protect University assets and improve policy application and compliance.</a:t>
          </a:r>
        </a:p>
        <a:p>
          <a:pPr marL="344488" lvl="0" indent="-117475" algn="l" defTabSz="444500">
            <a:lnSpc>
              <a:spcPct val="90000"/>
            </a:lnSpc>
            <a:spcBef>
              <a:spcPct val="0"/>
            </a:spcBef>
            <a:spcAft>
              <a:spcPct val="35000"/>
            </a:spcAft>
          </a:pPr>
          <a:r>
            <a:rPr lang="en-US" sz="1000" b="1" kern="1200" dirty="0" smtClean="0"/>
            <a:t>iii.  Daily operations: </a:t>
          </a:r>
          <a:r>
            <a:rPr lang="en-US" sz="1000" kern="1200" dirty="0" smtClean="0"/>
            <a:t>Develop and implement standardized, relevant, best practice policy and procedural communications, documentation and training.</a:t>
          </a:r>
        </a:p>
        <a:p>
          <a:pPr marL="344488" lvl="0" indent="-117475" algn="l" defTabSz="444500">
            <a:lnSpc>
              <a:spcPct val="90000"/>
            </a:lnSpc>
            <a:spcBef>
              <a:spcPct val="0"/>
            </a:spcBef>
            <a:spcAft>
              <a:spcPct val="35000"/>
            </a:spcAft>
          </a:pPr>
          <a:r>
            <a:rPr lang="en-US" sz="1000" b="1" kern="1200" dirty="0" smtClean="0"/>
            <a:t>iv.  Financial reporting:  </a:t>
          </a:r>
          <a:r>
            <a:rPr lang="en-US" sz="1000" kern="1200" dirty="0" smtClean="0"/>
            <a:t>Develop monthly, quarterly and annual standardized financial and budgetary reporting practices in conjunction with Banner 9 and New Budget Model report development; develop and implement related policy, procedure and training.</a:t>
          </a:r>
        </a:p>
        <a:p>
          <a:pPr marL="344488" lvl="0" indent="-117475" algn="l" defTabSz="444500">
            <a:lnSpc>
              <a:spcPct val="90000"/>
            </a:lnSpc>
            <a:spcBef>
              <a:spcPct val="0"/>
            </a:spcBef>
            <a:spcAft>
              <a:spcPct val="35000"/>
            </a:spcAft>
          </a:pPr>
          <a:r>
            <a:rPr lang="en-US" sz="1000" b="1" kern="1200" dirty="0" smtClean="0"/>
            <a:t>v.  Financial sub certification:  </a:t>
          </a:r>
          <a:r>
            <a:rPr lang="en-US" sz="1000" kern="1200" dirty="0" smtClean="0"/>
            <a:t>Identify established financial sub-certification policies and procedures in higher education and evaluate best practices, develop and implement related policy, procedure and training.</a:t>
          </a:r>
          <a:endParaRPr lang="en-US" sz="1000" kern="1200" dirty="0"/>
        </a:p>
      </dsp:txBody>
      <dsp:txXfrm>
        <a:off x="2589495" y="1882224"/>
        <a:ext cx="5640088" cy="3137222"/>
      </dsp:txXfrm>
    </dsp:sp>
    <dsp:sp modelId="{48D49C13-AA4B-489E-8980-3745829A0321}">
      <dsp:nvSpPr>
        <dsp:cNvPr id="0" name=""/>
        <dsp:cNvSpPr/>
      </dsp:nvSpPr>
      <dsp:spPr>
        <a:xfrm>
          <a:off x="2481738" y="4926153"/>
          <a:ext cx="5747861" cy="0"/>
        </a:xfrm>
        <a:prstGeom prst="lin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3426C53B-36BC-4ABD-B904-0B4B9C886D89}">
      <dsp:nvSpPr>
        <dsp:cNvPr id="0" name=""/>
        <dsp:cNvSpPr/>
      </dsp:nvSpPr>
      <dsp:spPr>
        <a:xfrm>
          <a:off x="2589495" y="4963071"/>
          <a:ext cx="5640088" cy="1202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66725">
            <a:lnSpc>
              <a:spcPct val="90000"/>
            </a:lnSpc>
            <a:spcBef>
              <a:spcPct val="0"/>
            </a:spcBef>
            <a:spcAft>
              <a:spcPct val="35000"/>
            </a:spcAft>
          </a:pPr>
          <a:r>
            <a:rPr lang="en-US" sz="1050" b="1" kern="1200" dirty="0" smtClean="0"/>
            <a:t>3. Development of Business Professionals</a:t>
          </a:r>
          <a:endParaRPr lang="en-US" sz="1050" kern="1200" dirty="0" smtClean="0"/>
        </a:p>
        <a:p>
          <a:pPr marL="233363" lvl="0" indent="-112713" algn="l" defTabSz="466725">
            <a:lnSpc>
              <a:spcPct val="90000"/>
            </a:lnSpc>
            <a:spcBef>
              <a:spcPct val="0"/>
            </a:spcBef>
            <a:spcAft>
              <a:spcPct val="35000"/>
            </a:spcAft>
          </a:pPr>
          <a:r>
            <a:rPr lang="en-US" sz="1050" kern="1200" dirty="0" smtClean="0"/>
            <a:t>a. Collaboratively develop and deliver BAO and staff functional training (informed by policy and procedural development, application and compliance work above) to enhance consistency in practice and standardization of work products.</a:t>
          </a:r>
        </a:p>
        <a:p>
          <a:pPr marL="233363" lvl="0" indent="-112713" algn="l" defTabSz="466725">
            <a:lnSpc>
              <a:spcPct val="90000"/>
            </a:lnSpc>
            <a:spcBef>
              <a:spcPct val="0"/>
            </a:spcBef>
            <a:spcAft>
              <a:spcPct val="35000"/>
            </a:spcAft>
          </a:pPr>
          <a:endParaRPr lang="en-US" sz="200" kern="1200" dirty="0" smtClean="0"/>
        </a:p>
        <a:p>
          <a:pPr marL="233363" lvl="0" indent="-112713" algn="l" defTabSz="466725">
            <a:lnSpc>
              <a:spcPct val="90000"/>
            </a:lnSpc>
            <a:spcBef>
              <a:spcPct val="0"/>
            </a:spcBef>
            <a:spcAft>
              <a:spcPct val="35000"/>
            </a:spcAft>
          </a:pPr>
          <a:r>
            <a:rPr lang="en-US" sz="1050" kern="1200" dirty="0" smtClean="0"/>
            <a:t>b. Provide BAO leadership opportunities to develop and retain strong business professionals across the University.</a:t>
          </a:r>
          <a:endParaRPr lang="en-US" sz="1100" kern="1200" dirty="0"/>
        </a:p>
      </dsp:txBody>
      <dsp:txXfrm>
        <a:off x="2589495" y="4963071"/>
        <a:ext cx="5640088" cy="1202008"/>
      </dsp:txXfrm>
    </dsp:sp>
    <dsp:sp modelId="{5F5B16C6-C48A-4915-B3B9-23F5B4706C8D}">
      <dsp:nvSpPr>
        <dsp:cNvPr id="0" name=""/>
        <dsp:cNvSpPr/>
      </dsp:nvSpPr>
      <dsp:spPr>
        <a:xfrm>
          <a:off x="2477098" y="6159305"/>
          <a:ext cx="5747861" cy="0"/>
        </a:xfrm>
        <a:prstGeom prst="lin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E9D45A17-C9CB-304D-8D90-082D458E5811}" type="datetimeFigureOut">
              <a:rPr lang="en-US" smtClean="0"/>
              <a:t>3/1/2018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987650DD-0EC9-F747-945D-41EDBF2F74B4}" type="slidenum">
              <a:rPr lang="en-US" smtClean="0"/>
              <a:t>‹#›</a:t>
            </a:fld>
            <a:endParaRPr lang="en-US"/>
          </a:p>
        </p:txBody>
      </p:sp>
    </p:spTree>
    <p:extLst>
      <p:ext uri="{BB962C8B-B14F-4D97-AF65-F5344CB8AC3E}">
        <p14:creationId xmlns:p14="http://schemas.microsoft.com/office/powerpoint/2010/main" val="24569050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7650DD-0EC9-F747-945D-41EDBF2F74B4}" type="slidenum">
              <a:rPr lang="en-US" smtClean="0"/>
              <a:t>1</a:t>
            </a:fld>
            <a:endParaRPr lang="en-US"/>
          </a:p>
        </p:txBody>
      </p:sp>
    </p:spTree>
    <p:extLst>
      <p:ext uri="{BB962C8B-B14F-4D97-AF65-F5344CB8AC3E}">
        <p14:creationId xmlns:p14="http://schemas.microsoft.com/office/powerpoint/2010/main" val="3045579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b="1" dirty="0" smtClean="0"/>
          </a:p>
        </p:txBody>
      </p:sp>
      <p:sp>
        <p:nvSpPr>
          <p:cNvPr id="4" name="Slide Number Placeholder 3"/>
          <p:cNvSpPr>
            <a:spLocks noGrp="1"/>
          </p:cNvSpPr>
          <p:nvPr>
            <p:ph type="sldNum" sz="quarter" idx="10"/>
          </p:nvPr>
        </p:nvSpPr>
        <p:spPr/>
        <p:txBody>
          <a:bodyPr/>
          <a:lstStyle/>
          <a:p>
            <a:fld id="{987650DD-0EC9-F747-945D-41EDBF2F74B4}" type="slidenum">
              <a:rPr lang="en-US" smtClean="0"/>
              <a:t>10</a:t>
            </a:fld>
            <a:endParaRPr lang="en-US"/>
          </a:p>
        </p:txBody>
      </p:sp>
    </p:spTree>
    <p:extLst>
      <p:ext uri="{BB962C8B-B14F-4D97-AF65-F5344CB8AC3E}">
        <p14:creationId xmlns:p14="http://schemas.microsoft.com/office/powerpoint/2010/main" val="3026515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7650DD-0EC9-F747-945D-41EDBF2F74B4}" type="slidenum">
              <a:rPr lang="en-US" smtClean="0"/>
              <a:t>11</a:t>
            </a:fld>
            <a:endParaRPr lang="en-US"/>
          </a:p>
        </p:txBody>
      </p:sp>
    </p:spTree>
    <p:extLst>
      <p:ext uri="{BB962C8B-B14F-4D97-AF65-F5344CB8AC3E}">
        <p14:creationId xmlns:p14="http://schemas.microsoft.com/office/powerpoint/2010/main" val="926021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87650DD-0EC9-F747-945D-41EDBF2F74B4}" type="slidenum">
              <a:rPr lang="en-US" smtClean="0"/>
              <a:t>12</a:t>
            </a:fld>
            <a:endParaRPr lang="en-US"/>
          </a:p>
        </p:txBody>
      </p:sp>
    </p:spTree>
    <p:extLst>
      <p:ext uri="{BB962C8B-B14F-4D97-AF65-F5344CB8AC3E}">
        <p14:creationId xmlns:p14="http://schemas.microsoft.com/office/powerpoint/2010/main" val="696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987650DD-0EC9-F747-945D-41EDBF2F74B4}" type="slidenum">
              <a:rPr lang="en-US" smtClean="0"/>
              <a:t>13</a:t>
            </a:fld>
            <a:endParaRPr lang="en-US"/>
          </a:p>
        </p:txBody>
      </p:sp>
    </p:spTree>
    <p:extLst>
      <p:ext uri="{BB962C8B-B14F-4D97-AF65-F5344CB8AC3E}">
        <p14:creationId xmlns:p14="http://schemas.microsoft.com/office/powerpoint/2010/main" val="1519450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7650DD-0EC9-F747-945D-41EDBF2F74B4}" type="slidenum">
              <a:rPr lang="en-US" smtClean="0"/>
              <a:t>14</a:t>
            </a:fld>
            <a:endParaRPr lang="en-US"/>
          </a:p>
        </p:txBody>
      </p:sp>
    </p:spTree>
    <p:extLst>
      <p:ext uri="{BB962C8B-B14F-4D97-AF65-F5344CB8AC3E}">
        <p14:creationId xmlns:p14="http://schemas.microsoft.com/office/powerpoint/2010/main" val="523511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987650DD-0EC9-F747-945D-41EDBF2F74B4}" type="slidenum">
              <a:rPr lang="en-US" smtClean="0"/>
              <a:t>15</a:t>
            </a:fld>
            <a:endParaRPr lang="en-US"/>
          </a:p>
        </p:txBody>
      </p:sp>
    </p:spTree>
    <p:extLst>
      <p:ext uri="{BB962C8B-B14F-4D97-AF65-F5344CB8AC3E}">
        <p14:creationId xmlns:p14="http://schemas.microsoft.com/office/powerpoint/2010/main" val="830857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7650DD-0EC9-F747-945D-41EDBF2F74B4}" type="slidenum">
              <a:rPr lang="en-US" smtClean="0"/>
              <a:t>16</a:t>
            </a:fld>
            <a:endParaRPr lang="en-US"/>
          </a:p>
        </p:txBody>
      </p:sp>
    </p:spTree>
    <p:extLst>
      <p:ext uri="{BB962C8B-B14F-4D97-AF65-F5344CB8AC3E}">
        <p14:creationId xmlns:p14="http://schemas.microsoft.com/office/powerpoint/2010/main" val="6498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b="1" dirty="0"/>
          </a:p>
        </p:txBody>
      </p:sp>
      <p:sp>
        <p:nvSpPr>
          <p:cNvPr id="4" name="Slide Number Placeholder 3"/>
          <p:cNvSpPr>
            <a:spLocks noGrp="1"/>
          </p:cNvSpPr>
          <p:nvPr>
            <p:ph type="sldNum" sz="quarter" idx="10"/>
          </p:nvPr>
        </p:nvSpPr>
        <p:spPr/>
        <p:txBody>
          <a:bodyPr/>
          <a:lstStyle/>
          <a:p>
            <a:fld id="{987650DD-0EC9-F747-945D-41EDBF2F74B4}" type="slidenum">
              <a:rPr lang="en-US" smtClean="0"/>
              <a:t>17</a:t>
            </a:fld>
            <a:endParaRPr lang="en-US"/>
          </a:p>
        </p:txBody>
      </p:sp>
    </p:spTree>
    <p:extLst>
      <p:ext uri="{BB962C8B-B14F-4D97-AF65-F5344CB8AC3E}">
        <p14:creationId xmlns:p14="http://schemas.microsoft.com/office/powerpoint/2010/main" val="2762140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987650DD-0EC9-F747-945D-41EDBF2F74B4}" type="slidenum">
              <a:rPr lang="en-US" smtClean="0"/>
              <a:t>18</a:t>
            </a:fld>
            <a:endParaRPr lang="en-US"/>
          </a:p>
        </p:txBody>
      </p:sp>
    </p:spTree>
    <p:extLst>
      <p:ext uri="{BB962C8B-B14F-4D97-AF65-F5344CB8AC3E}">
        <p14:creationId xmlns:p14="http://schemas.microsoft.com/office/powerpoint/2010/main" val="1268653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7650DD-0EC9-F747-945D-41EDBF2F74B4}" type="slidenum">
              <a:rPr lang="en-US" smtClean="0"/>
              <a:t>19</a:t>
            </a:fld>
            <a:endParaRPr lang="en-US"/>
          </a:p>
        </p:txBody>
      </p:sp>
    </p:spTree>
    <p:extLst>
      <p:ext uri="{BB962C8B-B14F-4D97-AF65-F5344CB8AC3E}">
        <p14:creationId xmlns:p14="http://schemas.microsoft.com/office/powerpoint/2010/main" val="2324123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gn="l"/>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t>2</a:t>
            </a:fld>
            <a:endParaRPr lang="en-US"/>
          </a:p>
        </p:txBody>
      </p:sp>
    </p:spTree>
    <p:extLst>
      <p:ext uri="{BB962C8B-B14F-4D97-AF65-F5344CB8AC3E}">
        <p14:creationId xmlns:p14="http://schemas.microsoft.com/office/powerpoint/2010/main" val="2299046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987650DD-0EC9-F747-945D-41EDBF2F74B4}" type="slidenum">
              <a:rPr lang="en-US" smtClean="0"/>
              <a:t>20</a:t>
            </a:fld>
            <a:endParaRPr lang="en-US"/>
          </a:p>
        </p:txBody>
      </p:sp>
    </p:spTree>
    <p:extLst>
      <p:ext uri="{BB962C8B-B14F-4D97-AF65-F5344CB8AC3E}">
        <p14:creationId xmlns:p14="http://schemas.microsoft.com/office/powerpoint/2010/main" val="2402380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t>21</a:t>
            </a:fld>
            <a:endParaRPr lang="en-US"/>
          </a:p>
        </p:txBody>
      </p:sp>
    </p:spTree>
    <p:extLst>
      <p:ext uri="{BB962C8B-B14F-4D97-AF65-F5344CB8AC3E}">
        <p14:creationId xmlns:p14="http://schemas.microsoft.com/office/powerpoint/2010/main" val="339283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t>22</a:t>
            </a:fld>
            <a:endParaRPr lang="en-US"/>
          </a:p>
        </p:txBody>
      </p:sp>
    </p:spTree>
    <p:extLst>
      <p:ext uri="{BB962C8B-B14F-4D97-AF65-F5344CB8AC3E}">
        <p14:creationId xmlns:p14="http://schemas.microsoft.com/office/powerpoint/2010/main" val="3486350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87650DD-0EC9-F747-945D-41EDBF2F74B4}" type="slidenum">
              <a:rPr lang="en-US" smtClean="0"/>
              <a:t>23</a:t>
            </a:fld>
            <a:endParaRPr lang="en-US"/>
          </a:p>
        </p:txBody>
      </p:sp>
    </p:spTree>
    <p:extLst>
      <p:ext uri="{BB962C8B-B14F-4D97-AF65-F5344CB8AC3E}">
        <p14:creationId xmlns:p14="http://schemas.microsoft.com/office/powerpoint/2010/main" val="1254878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987650DD-0EC9-F747-945D-41EDBF2F74B4}" type="slidenum">
              <a:rPr lang="en-US" smtClean="0"/>
              <a:t>24</a:t>
            </a:fld>
            <a:endParaRPr lang="en-US"/>
          </a:p>
        </p:txBody>
      </p:sp>
    </p:spTree>
    <p:extLst>
      <p:ext uri="{BB962C8B-B14F-4D97-AF65-F5344CB8AC3E}">
        <p14:creationId xmlns:p14="http://schemas.microsoft.com/office/powerpoint/2010/main" val="835435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87650DD-0EC9-F747-945D-41EDBF2F74B4}" type="slidenum">
              <a:rPr lang="en-US" smtClean="0"/>
              <a:t>25</a:t>
            </a:fld>
            <a:endParaRPr lang="en-US"/>
          </a:p>
        </p:txBody>
      </p:sp>
    </p:spTree>
    <p:extLst>
      <p:ext uri="{BB962C8B-B14F-4D97-AF65-F5344CB8AC3E}">
        <p14:creationId xmlns:p14="http://schemas.microsoft.com/office/powerpoint/2010/main" val="167202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87650DD-0EC9-F747-945D-41EDBF2F74B4}" type="slidenum">
              <a:rPr lang="en-US" smtClean="0"/>
              <a:t>26</a:t>
            </a:fld>
            <a:endParaRPr lang="en-US"/>
          </a:p>
        </p:txBody>
      </p:sp>
    </p:spTree>
    <p:extLst>
      <p:ext uri="{BB962C8B-B14F-4D97-AF65-F5344CB8AC3E}">
        <p14:creationId xmlns:p14="http://schemas.microsoft.com/office/powerpoint/2010/main" val="2647772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t>27</a:t>
            </a:fld>
            <a:endParaRPr lang="en-US"/>
          </a:p>
        </p:txBody>
      </p:sp>
    </p:spTree>
    <p:extLst>
      <p:ext uri="{BB962C8B-B14F-4D97-AF65-F5344CB8AC3E}">
        <p14:creationId xmlns:p14="http://schemas.microsoft.com/office/powerpoint/2010/main" val="3861793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t>28</a:t>
            </a:fld>
            <a:endParaRPr lang="en-US"/>
          </a:p>
        </p:txBody>
      </p:sp>
    </p:spTree>
    <p:extLst>
      <p:ext uri="{BB962C8B-B14F-4D97-AF65-F5344CB8AC3E}">
        <p14:creationId xmlns:p14="http://schemas.microsoft.com/office/powerpoint/2010/main" val="21723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87650DD-0EC9-F747-945D-41EDBF2F74B4}" type="slidenum">
              <a:rPr lang="en-US" smtClean="0"/>
              <a:t>29</a:t>
            </a:fld>
            <a:endParaRPr lang="en-US"/>
          </a:p>
        </p:txBody>
      </p:sp>
    </p:spTree>
    <p:extLst>
      <p:ext uri="{BB962C8B-B14F-4D97-AF65-F5344CB8AC3E}">
        <p14:creationId xmlns:p14="http://schemas.microsoft.com/office/powerpoint/2010/main" val="2670168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t>3</a:t>
            </a:fld>
            <a:endParaRPr lang="en-US"/>
          </a:p>
        </p:txBody>
      </p:sp>
    </p:spTree>
    <p:extLst>
      <p:ext uri="{BB962C8B-B14F-4D97-AF65-F5344CB8AC3E}">
        <p14:creationId xmlns:p14="http://schemas.microsoft.com/office/powerpoint/2010/main" val="3576660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t>30</a:t>
            </a:fld>
            <a:endParaRPr lang="en-US"/>
          </a:p>
        </p:txBody>
      </p:sp>
    </p:spTree>
    <p:extLst>
      <p:ext uri="{BB962C8B-B14F-4D97-AF65-F5344CB8AC3E}">
        <p14:creationId xmlns:p14="http://schemas.microsoft.com/office/powerpoint/2010/main" val="45467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Jon</a:t>
            </a:r>
            <a:endParaRPr lang="en-US" b="1" dirty="0"/>
          </a:p>
        </p:txBody>
      </p:sp>
      <p:sp>
        <p:nvSpPr>
          <p:cNvPr id="4" name="Slide Number Placeholder 3"/>
          <p:cNvSpPr>
            <a:spLocks noGrp="1"/>
          </p:cNvSpPr>
          <p:nvPr>
            <p:ph type="sldNum" sz="quarter" idx="10"/>
          </p:nvPr>
        </p:nvSpPr>
        <p:spPr/>
        <p:txBody>
          <a:bodyPr/>
          <a:lstStyle/>
          <a:p>
            <a:fld id="{987650DD-0EC9-F747-945D-41EDBF2F74B4}" type="slidenum">
              <a:rPr lang="en-US" smtClean="0"/>
              <a:t>31</a:t>
            </a:fld>
            <a:endParaRPr lang="en-US"/>
          </a:p>
        </p:txBody>
      </p:sp>
    </p:spTree>
    <p:extLst>
      <p:ext uri="{BB962C8B-B14F-4D97-AF65-F5344CB8AC3E}">
        <p14:creationId xmlns:p14="http://schemas.microsoft.com/office/powerpoint/2010/main" val="2939343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defTabSz="457886"/>
            <a:fld id="{987650DD-0EC9-F747-945D-41EDBF2F74B4}" type="slidenum">
              <a:rPr lang="en-US">
                <a:solidFill>
                  <a:prstClr val="black"/>
                </a:solidFill>
                <a:latin typeface="Calibri"/>
              </a:rPr>
              <a:pPr defTabSz="457886"/>
              <a:t>32</a:t>
            </a:fld>
            <a:endParaRPr lang="en-US">
              <a:solidFill>
                <a:prstClr val="black"/>
              </a:solidFill>
              <a:latin typeface="Calibri"/>
            </a:endParaRPr>
          </a:p>
        </p:txBody>
      </p:sp>
    </p:spTree>
    <p:extLst>
      <p:ext uri="{BB962C8B-B14F-4D97-AF65-F5344CB8AC3E}">
        <p14:creationId xmlns:p14="http://schemas.microsoft.com/office/powerpoint/2010/main" val="4251869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886"/>
            <a:fld id="{987650DD-0EC9-F747-945D-41EDBF2F74B4}" type="slidenum">
              <a:rPr lang="en-US">
                <a:solidFill>
                  <a:prstClr val="black"/>
                </a:solidFill>
                <a:latin typeface="Calibri"/>
              </a:rPr>
              <a:pPr defTabSz="457886"/>
              <a:t>33</a:t>
            </a:fld>
            <a:endParaRPr lang="en-US">
              <a:solidFill>
                <a:prstClr val="black"/>
              </a:solidFill>
              <a:latin typeface="Calibri"/>
            </a:endParaRPr>
          </a:p>
        </p:txBody>
      </p:sp>
    </p:spTree>
    <p:extLst>
      <p:ext uri="{BB962C8B-B14F-4D97-AF65-F5344CB8AC3E}">
        <p14:creationId xmlns:p14="http://schemas.microsoft.com/office/powerpoint/2010/main" val="2284373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7650DD-0EC9-F747-945D-41EDBF2F74B4}" type="slidenum">
              <a:rPr lang="en-US" smtClean="0"/>
              <a:t>34</a:t>
            </a:fld>
            <a:endParaRPr lang="en-US"/>
          </a:p>
        </p:txBody>
      </p:sp>
    </p:spTree>
    <p:extLst>
      <p:ext uri="{BB962C8B-B14F-4D97-AF65-F5344CB8AC3E}">
        <p14:creationId xmlns:p14="http://schemas.microsoft.com/office/powerpoint/2010/main" val="2059508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b="1" dirty="0"/>
          </a:p>
        </p:txBody>
      </p:sp>
      <p:sp>
        <p:nvSpPr>
          <p:cNvPr id="4" name="Slide Number Placeholder 3"/>
          <p:cNvSpPr>
            <a:spLocks noGrp="1"/>
          </p:cNvSpPr>
          <p:nvPr>
            <p:ph type="sldNum" sz="quarter" idx="10"/>
          </p:nvPr>
        </p:nvSpPr>
        <p:spPr/>
        <p:txBody>
          <a:bodyPr/>
          <a:lstStyle/>
          <a:p>
            <a:fld id="{987650DD-0EC9-F747-945D-41EDBF2F74B4}" type="slidenum">
              <a:rPr lang="en-US" smtClean="0"/>
              <a:t>4</a:t>
            </a:fld>
            <a:endParaRPr lang="en-US"/>
          </a:p>
        </p:txBody>
      </p:sp>
    </p:spTree>
    <p:extLst>
      <p:ext uri="{BB962C8B-B14F-4D97-AF65-F5344CB8AC3E}">
        <p14:creationId xmlns:p14="http://schemas.microsoft.com/office/powerpoint/2010/main" val="1523851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b="1" dirty="0"/>
          </a:p>
        </p:txBody>
      </p:sp>
      <p:sp>
        <p:nvSpPr>
          <p:cNvPr id="4" name="Slide Number Placeholder 3"/>
          <p:cNvSpPr>
            <a:spLocks noGrp="1"/>
          </p:cNvSpPr>
          <p:nvPr>
            <p:ph type="sldNum" sz="quarter" idx="10"/>
          </p:nvPr>
        </p:nvSpPr>
        <p:spPr/>
        <p:txBody>
          <a:bodyPr/>
          <a:lstStyle/>
          <a:p>
            <a:fld id="{987650DD-0EC9-F747-945D-41EDBF2F74B4}" type="slidenum">
              <a:rPr lang="en-US" smtClean="0"/>
              <a:t>5</a:t>
            </a:fld>
            <a:endParaRPr lang="en-US"/>
          </a:p>
        </p:txBody>
      </p:sp>
    </p:spTree>
    <p:extLst>
      <p:ext uri="{BB962C8B-B14F-4D97-AF65-F5344CB8AC3E}">
        <p14:creationId xmlns:p14="http://schemas.microsoft.com/office/powerpoint/2010/main" val="78168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smtClean="0"/>
              <a:t>Jon</a:t>
            </a:r>
            <a:endParaRPr lang="en-US" b="1" dirty="0"/>
          </a:p>
        </p:txBody>
      </p:sp>
      <p:sp>
        <p:nvSpPr>
          <p:cNvPr id="4" name="Slide Number Placeholder 3"/>
          <p:cNvSpPr>
            <a:spLocks noGrp="1"/>
          </p:cNvSpPr>
          <p:nvPr>
            <p:ph type="sldNum" sz="quarter" idx="10"/>
          </p:nvPr>
        </p:nvSpPr>
        <p:spPr/>
        <p:txBody>
          <a:bodyPr/>
          <a:lstStyle/>
          <a:p>
            <a:fld id="{987650DD-0EC9-F747-945D-41EDBF2F74B4}" type="slidenum">
              <a:rPr lang="en-US" smtClean="0"/>
              <a:t>6</a:t>
            </a:fld>
            <a:endParaRPr lang="en-US"/>
          </a:p>
        </p:txBody>
      </p:sp>
    </p:spTree>
    <p:extLst>
      <p:ext uri="{BB962C8B-B14F-4D97-AF65-F5344CB8AC3E}">
        <p14:creationId xmlns:p14="http://schemas.microsoft.com/office/powerpoint/2010/main" val="2229394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b="1" dirty="0"/>
          </a:p>
        </p:txBody>
      </p:sp>
      <p:sp>
        <p:nvSpPr>
          <p:cNvPr id="4" name="Slide Number Placeholder 3"/>
          <p:cNvSpPr>
            <a:spLocks noGrp="1"/>
          </p:cNvSpPr>
          <p:nvPr>
            <p:ph type="sldNum" sz="quarter" idx="10"/>
          </p:nvPr>
        </p:nvSpPr>
        <p:spPr/>
        <p:txBody>
          <a:bodyPr/>
          <a:lstStyle/>
          <a:p>
            <a:fld id="{987650DD-0EC9-F747-945D-41EDBF2F74B4}" type="slidenum">
              <a:rPr lang="en-US" smtClean="0"/>
              <a:t>7</a:t>
            </a:fld>
            <a:endParaRPr lang="en-US"/>
          </a:p>
        </p:txBody>
      </p:sp>
    </p:spTree>
    <p:extLst>
      <p:ext uri="{BB962C8B-B14F-4D97-AF65-F5344CB8AC3E}">
        <p14:creationId xmlns:p14="http://schemas.microsoft.com/office/powerpoint/2010/main" val="3571054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7650DD-0EC9-F747-945D-41EDBF2F74B4}" type="slidenum">
              <a:rPr lang="en-US" smtClean="0"/>
              <a:t>8</a:t>
            </a:fld>
            <a:endParaRPr lang="en-US"/>
          </a:p>
        </p:txBody>
      </p:sp>
    </p:spTree>
    <p:extLst>
      <p:ext uri="{BB962C8B-B14F-4D97-AF65-F5344CB8AC3E}">
        <p14:creationId xmlns:p14="http://schemas.microsoft.com/office/powerpoint/2010/main" val="170539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886">
              <a:defRPr/>
            </a:pPr>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t>9</a:t>
            </a:fld>
            <a:endParaRPr lang="en-US"/>
          </a:p>
        </p:txBody>
      </p:sp>
    </p:spTree>
    <p:extLst>
      <p:ext uri="{BB962C8B-B14F-4D97-AF65-F5344CB8AC3E}">
        <p14:creationId xmlns:p14="http://schemas.microsoft.com/office/powerpoint/2010/main" val="3796262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3/1/2018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2933269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3/1/2018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380716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3/1/2018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444815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3/1/2018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1865785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3/1/2018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39147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3/1/2018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2035321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3/1/2018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1391709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3/1/2018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2009377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3/1/2018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683880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3/1/2018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2920018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3/1/2018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405241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3/1/2018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1160437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3/1/2018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2227236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3/1/2018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3555137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3/1/2018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117345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3/1/2018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236179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3/1/2018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88097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3/1/2018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235264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3/1/2018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2720737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3/1/2018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162147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3/1/2018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362743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3/1/2018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343761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245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9144001" cy="6871855"/>
          </a:xfrm>
          <a:prstGeom prst="rect">
            <a:avLst/>
          </a:prstGeom>
        </p:spPr>
      </p:pic>
    </p:spTree>
    <p:extLst>
      <p:ext uri="{BB962C8B-B14F-4D97-AF65-F5344CB8AC3E}">
        <p14:creationId xmlns:p14="http://schemas.microsoft.com/office/powerpoint/2010/main" val="686681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900" b="1" dirty="0" smtClean="0"/>
              <a:t>FBO/BAO Partnership Retreat</a:t>
            </a:r>
            <a:br>
              <a:rPr lang="en-US" sz="4900" b="1" dirty="0" smtClean="0"/>
            </a:br>
            <a:r>
              <a:rPr lang="en-US" b="1" dirty="0" smtClean="0"/>
              <a:t>The </a:t>
            </a:r>
            <a:r>
              <a:rPr lang="en-US" b="1" dirty="0"/>
              <a:t>Path </a:t>
            </a:r>
            <a:r>
              <a:rPr lang="en-US" b="1" dirty="0" smtClean="0"/>
              <a:t>Forward</a:t>
            </a:r>
            <a:r>
              <a:rPr lang="en-US" dirty="0" smtClean="0"/>
              <a:t/>
            </a:r>
            <a:br>
              <a:rPr lang="en-US" dirty="0" smtClean="0"/>
            </a:br>
            <a:r>
              <a:rPr lang="en-US" dirty="0" smtClean="0"/>
              <a:t> </a:t>
            </a:r>
            <a:endParaRPr lang="en-US" sz="4400" dirty="0"/>
          </a:p>
        </p:txBody>
      </p:sp>
      <p:sp>
        <p:nvSpPr>
          <p:cNvPr id="3" name="Subtitle 2"/>
          <p:cNvSpPr>
            <a:spLocks noGrp="1"/>
          </p:cNvSpPr>
          <p:nvPr>
            <p:ph type="subTitle" idx="1"/>
          </p:nvPr>
        </p:nvSpPr>
        <p:spPr/>
        <p:txBody>
          <a:bodyPr anchor="ctr"/>
          <a:lstStyle/>
          <a:p>
            <a:r>
              <a:rPr lang="en-US" dirty="0" smtClean="0"/>
              <a:t>December 6, 2017</a:t>
            </a:r>
            <a:endParaRPr lang="en-US" dirty="0"/>
          </a:p>
        </p:txBody>
      </p:sp>
    </p:spTree>
    <p:extLst>
      <p:ext uri="{BB962C8B-B14F-4D97-AF65-F5344CB8AC3E}">
        <p14:creationId xmlns:p14="http://schemas.microsoft.com/office/powerpoint/2010/main" val="2023009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Activity</a:t>
            </a:r>
            <a:endParaRPr lang="en-US" dirty="0"/>
          </a:p>
        </p:txBody>
      </p:sp>
      <p:sp>
        <p:nvSpPr>
          <p:cNvPr id="3" name="Content Placeholder 2"/>
          <p:cNvSpPr>
            <a:spLocks noGrp="1"/>
          </p:cNvSpPr>
          <p:nvPr>
            <p:ph idx="1"/>
          </p:nvPr>
        </p:nvSpPr>
        <p:spPr>
          <a:xfrm>
            <a:off x="457200" y="1517904"/>
            <a:ext cx="8229600" cy="4525963"/>
          </a:xfrm>
        </p:spPr>
        <p:txBody>
          <a:bodyPr/>
          <a:lstStyle/>
          <a:p>
            <a:r>
              <a:rPr lang="en-US" sz="3000" dirty="0" smtClean="0"/>
              <a:t>Review the FBO Strategic Priorities and Division Goals on the chart at your table</a:t>
            </a:r>
          </a:p>
          <a:p>
            <a:r>
              <a:rPr lang="en-US" sz="3000" dirty="0" smtClean="0"/>
              <a:t>Identify all Division Goals where you see an opportunity for FBO and BAO collaboration to achieve the divisional goal</a:t>
            </a:r>
          </a:p>
          <a:p>
            <a:r>
              <a:rPr lang="en-US" sz="3000" dirty="0" smtClean="0"/>
              <a:t>Place a dot by those goals</a:t>
            </a:r>
          </a:p>
          <a:p>
            <a:r>
              <a:rPr lang="en-US" sz="3000" dirty="0" smtClean="0"/>
              <a:t>Select a table group member to share your chart results with the larger group</a:t>
            </a:r>
            <a:endParaRPr lang="en-US" sz="3000" dirty="0"/>
          </a:p>
        </p:txBody>
      </p:sp>
    </p:spTree>
    <p:extLst>
      <p:ext uri="{BB962C8B-B14F-4D97-AF65-F5344CB8AC3E}">
        <p14:creationId xmlns:p14="http://schemas.microsoft.com/office/powerpoint/2010/main" val="3391072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sz="4400" dirty="0" smtClean="0"/>
          </a:p>
          <a:p>
            <a:pPr marL="0" indent="0" algn="ctr">
              <a:buNone/>
            </a:pPr>
            <a:r>
              <a:rPr lang="en-US" sz="4000" b="1" dirty="0" smtClean="0"/>
              <a:t>FBO &amp; BAO Partnership Goal &amp; Objectives </a:t>
            </a:r>
            <a:endParaRPr lang="en-US" sz="4000" b="1" dirty="0"/>
          </a:p>
        </p:txBody>
      </p:sp>
    </p:spTree>
    <p:extLst>
      <p:ext uri="{BB962C8B-B14F-4D97-AF65-F5344CB8AC3E}">
        <p14:creationId xmlns:p14="http://schemas.microsoft.com/office/powerpoint/2010/main" val="3035191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04615274"/>
              </p:ext>
            </p:extLst>
          </p:nvPr>
        </p:nvGraphicFramePr>
        <p:xfrm>
          <a:off x="457200" y="320919"/>
          <a:ext cx="8229600" cy="6285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920482" y="378663"/>
            <a:ext cx="220432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mn-ea"/>
                <a:cs typeface="+mn-cs"/>
              </a:rPr>
              <a:t>Proposed Objectives:</a:t>
            </a:r>
            <a:endParaRPr kumimoji="0" lang="en-US" sz="1800" b="1" i="1"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354564" y="9331"/>
            <a:ext cx="242258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latin typeface="Calibri"/>
              </a:rPr>
              <a:t>FBO &amp; BAO Partnership</a:t>
            </a:r>
            <a:endParaRPr kumimoji="0" lang="en-US" sz="1800" b="1" i="0" u="none" strike="noStrike" kern="1200" cap="none" spc="0" normalizeH="0" baseline="0" noProof="0" dirty="0">
              <a:ln>
                <a:noFill/>
              </a:ln>
              <a:effectLst/>
              <a:uLnTx/>
              <a:uFillTx/>
              <a:latin typeface="Calibri"/>
            </a:endParaRPr>
          </a:p>
        </p:txBody>
      </p:sp>
    </p:spTree>
    <p:extLst>
      <p:ext uri="{BB962C8B-B14F-4D97-AF65-F5344CB8AC3E}">
        <p14:creationId xmlns:p14="http://schemas.microsoft.com/office/powerpoint/2010/main" val="1376744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Activity</a:t>
            </a:r>
            <a:endParaRPr lang="en-US" dirty="0"/>
          </a:p>
        </p:txBody>
      </p:sp>
      <p:sp>
        <p:nvSpPr>
          <p:cNvPr id="3" name="Content Placeholder 2"/>
          <p:cNvSpPr>
            <a:spLocks noGrp="1"/>
          </p:cNvSpPr>
          <p:nvPr>
            <p:ph idx="1"/>
          </p:nvPr>
        </p:nvSpPr>
        <p:spPr>
          <a:xfrm>
            <a:off x="457200" y="922384"/>
            <a:ext cx="8229600" cy="4525963"/>
          </a:xfrm>
        </p:spPr>
        <p:txBody>
          <a:bodyPr>
            <a:noAutofit/>
          </a:bodyPr>
          <a:lstStyle/>
          <a:p>
            <a:r>
              <a:rPr lang="en-US" sz="2800" dirty="0" smtClean="0"/>
              <a:t>Refer to your notes from the Pre-retreat preparation</a:t>
            </a:r>
          </a:p>
          <a:p>
            <a:r>
              <a:rPr lang="en-US" sz="2800" dirty="0" smtClean="0"/>
              <a:t>Share your potential partnership benefits with table members – reach consensus on what your table group views as the most important 3-5 benefits of the partnership and its proposed goal/objectives</a:t>
            </a:r>
          </a:p>
          <a:p>
            <a:r>
              <a:rPr lang="en-US" sz="2800" dirty="0" smtClean="0"/>
              <a:t>Follow same process with concerns – reach consensus on 3-5 key concerns about the proposed partnership goal/objectives</a:t>
            </a:r>
          </a:p>
          <a:p>
            <a:r>
              <a:rPr lang="en-US" sz="2800" dirty="0" smtClean="0"/>
              <a:t>Prepare to share your table’s conclusions in a group discussion</a:t>
            </a:r>
            <a:endParaRPr lang="en-US" sz="2800" dirty="0"/>
          </a:p>
        </p:txBody>
      </p:sp>
    </p:spTree>
    <p:extLst>
      <p:ext uri="{BB962C8B-B14F-4D97-AF65-F5344CB8AC3E}">
        <p14:creationId xmlns:p14="http://schemas.microsoft.com/office/powerpoint/2010/main" val="3158022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sz="4400" dirty="0" smtClean="0"/>
          </a:p>
          <a:p>
            <a:pPr marL="0" indent="0" algn="ctr">
              <a:buNone/>
            </a:pPr>
            <a:r>
              <a:rPr lang="en-US" sz="4000" b="1" dirty="0" smtClean="0"/>
              <a:t>Addressing SWOT Weaknesses with the FBO/BAO Partnership</a:t>
            </a:r>
            <a:endParaRPr lang="en-US" sz="4000" b="1" dirty="0"/>
          </a:p>
        </p:txBody>
      </p:sp>
    </p:spTree>
    <p:extLst>
      <p:ext uri="{BB962C8B-B14F-4D97-AF65-F5344CB8AC3E}">
        <p14:creationId xmlns:p14="http://schemas.microsoft.com/office/powerpoint/2010/main" val="441240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gl9203\AppData\Local\Temp\SNAGHTML501149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023" y="243182"/>
            <a:ext cx="7196201" cy="560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718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l9203\AppData\Local\Temp\SNAGHTML1a69e54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41" y="69450"/>
            <a:ext cx="8313298" cy="552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73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Activity</a:t>
            </a:r>
            <a:endParaRPr lang="en-US" dirty="0"/>
          </a:p>
        </p:txBody>
      </p:sp>
      <p:sp>
        <p:nvSpPr>
          <p:cNvPr id="3" name="Content Placeholder 2"/>
          <p:cNvSpPr>
            <a:spLocks noGrp="1"/>
          </p:cNvSpPr>
          <p:nvPr>
            <p:ph idx="1"/>
          </p:nvPr>
        </p:nvSpPr>
        <p:spPr>
          <a:xfrm>
            <a:off x="457200" y="1174071"/>
            <a:ext cx="8229600" cy="4525963"/>
          </a:xfrm>
        </p:spPr>
        <p:txBody>
          <a:bodyPr/>
          <a:lstStyle/>
          <a:p>
            <a:pPr marL="0" indent="0">
              <a:buNone/>
            </a:pPr>
            <a:r>
              <a:rPr lang="en-US" dirty="0" smtClean="0"/>
              <a:t>Part 1</a:t>
            </a:r>
          </a:p>
          <a:p>
            <a:r>
              <a:rPr lang="en-US" dirty="0" smtClean="0"/>
              <a:t>Review your assigned 2016 SWOT items:</a:t>
            </a:r>
          </a:p>
          <a:p>
            <a:pPr lvl="1"/>
            <a:r>
              <a:rPr lang="en-US" dirty="0" smtClean="0"/>
              <a:t>Decide if each item (SWOT goal and related weakness category) is still a relevant item that should be addressed through future efforts. </a:t>
            </a:r>
          </a:p>
          <a:p>
            <a:pPr lvl="1"/>
            <a:r>
              <a:rPr lang="en-US" dirty="0" smtClean="0"/>
              <a:t>If not, cross out the item on your handout</a:t>
            </a:r>
          </a:p>
        </p:txBody>
      </p:sp>
    </p:spTree>
    <p:extLst>
      <p:ext uri="{BB962C8B-B14F-4D97-AF65-F5344CB8AC3E}">
        <p14:creationId xmlns:p14="http://schemas.microsoft.com/office/powerpoint/2010/main" val="3543727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Activity (cont’d.)</a:t>
            </a:r>
          </a:p>
        </p:txBody>
      </p:sp>
      <p:sp>
        <p:nvSpPr>
          <p:cNvPr id="3" name="Content Placeholder 2"/>
          <p:cNvSpPr>
            <a:spLocks noGrp="1"/>
          </p:cNvSpPr>
          <p:nvPr>
            <p:ph idx="1"/>
          </p:nvPr>
        </p:nvSpPr>
        <p:spPr>
          <a:xfrm>
            <a:off x="457200" y="988795"/>
            <a:ext cx="8229600" cy="4525963"/>
          </a:xfrm>
        </p:spPr>
        <p:txBody>
          <a:bodyPr/>
          <a:lstStyle/>
          <a:p>
            <a:pPr marL="0" indent="0">
              <a:buNone/>
            </a:pPr>
            <a:r>
              <a:rPr lang="en-US" dirty="0" smtClean="0"/>
              <a:t>Part 2</a:t>
            </a:r>
          </a:p>
          <a:p>
            <a:r>
              <a:rPr lang="en-US" dirty="0" smtClean="0"/>
              <a:t>Meet with your designated “partner table.”</a:t>
            </a:r>
          </a:p>
          <a:p>
            <a:pPr lvl="1"/>
            <a:r>
              <a:rPr lang="en-US" dirty="0" smtClean="0"/>
              <a:t>Review your responses with the other table for each assigned item</a:t>
            </a:r>
          </a:p>
          <a:p>
            <a:pPr lvl="1"/>
            <a:r>
              <a:rPr lang="en-US" dirty="0" smtClean="0"/>
              <a:t>Reach consensus about whether each SWOT item is still relevant. </a:t>
            </a:r>
          </a:p>
          <a:p>
            <a:pPr lvl="1"/>
            <a:r>
              <a:rPr lang="en-US" dirty="0" smtClean="0"/>
              <a:t>Be prepared to explain any items where you believe an update/change is warranted</a:t>
            </a:r>
          </a:p>
        </p:txBody>
      </p:sp>
    </p:spTree>
    <p:extLst>
      <p:ext uri="{BB962C8B-B14F-4D97-AF65-F5344CB8AC3E}">
        <p14:creationId xmlns:p14="http://schemas.microsoft.com/office/powerpoint/2010/main" val="3758047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sz="4400" dirty="0" smtClean="0"/>
          </a:p>
          <a:p>
            <a:pPr marL="0" indent="0" algn="ctr">
              <a:buNone/>
            </a:pPr>
            <a:r>
              <a:rPr lang="en-US" sz="4000" b="1" dirty="0" smtClean="0"/>
              <a:t>Approaches to Address SWOT Items</a:t>
            </a:r>
            <a:endParaRPr lang="en-US" sz="4000" b="1" dirty="0"/>
          </a:p>
        </p:txBody>
      </p:sp>
    </p:spTree>
    <p:extLst>
      <p:ext uri="{BB962C8B-B14F-4D97-AF65-F5344CB8AC3E}">
        <p14:creationId xmlns:p14="http://schemas.microsoft.com/office/powerpoint/2010/main" val="2446804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60" y="434436"/>
            <a:ext cx="8229600" cy="1143000"/>
          </a:xfrm>
        </p:spPr>
        <p:txBody>
          <a:bodyPr/>
          <a:lstStyle/>
          <a:p>
            <a:r>
              <a:rPr lang="en-US" sz="4800" dirty="0"/>
              <a:t>Welcome</a:t>
            </a:r>
            <a:r>
              <a:rPr lang="en-US" dirty="0"/>
              <a:t/>
            </a:r>
            <a:br>
              <a:rPr lang="en-US" dirty="0"/>
            </a:br>
            <a:endParaRPr lang="en-US" dirty="0"/>
          </a:p>
        </p:txBody>
      </p:sp>
      <p:sp>
        <p:nvSpPr>
          <p:cNvPr id="3" name="Content Placeholder 2"/>
          <p:cNvSpPr>
            <a:spLocks noGrp="1"/>
          </p:cNvSpPr>
          <p:nvPr>
            <p:ph idx="1"/>
          </p:nvPr>
        </p:nvSpPr>
        <p:spPr>
          <a:xfrm>
            <a:off x="319596" y="1582445"/>
            <a:ext cx="8655728" cy="4525963"/>
          </a:xfrm>
        </p:spPr>
        <p:txBody>
          <a:bodyPr/>
          <a:lstStyle/>
          <a:p>
            <a:pPr marL="0" indent="0" algn="ctr">
              <a:buNone/>
            </a:pPr>
            <a:endParaRPr lang="en-US" sz="1200" b="1" dirty="0" smtClean="0"/>
          </a:p>
          <a:p>
            <a:pPr marL="0" indent="0" algn="ctr">
              <a:buNone/>
            </a:pPr>
            <a:r>
              <a:rPr lang="en-US" b="1" dirty="0" smtClean="0"/>
              <a:t>FBO &amp; BAO Partnership</a:t>
            </a:r>
            <a:r>
              <a:rPr lang="en-US" dirty="0"/>
              <a:t> </a:t>
            </a:r>
            <a:r>
              <a:rPr lang="en-US" i="1" dirty="0" smtClean="0"/>
              <a:t>n. </a:t>
            </a:r>
            <a:r>
              <a:rPr lang="en-US" dirty="0" smtClean="0"/>
              <a:t>A collaborative working relationship of FBO staff &amp; BAO members to achieve a common goal(s) and objective(s)</a:t>
            </a:r>
          </a:p>
          <a:p>
            <a:pPr marL="0" indent="0" algn="ctr">
              <a:buNone/>
            </a:pPr>
            <a:endParaRPr lang="en-US" sz="1200" dirty="0" smtClean="0"/>
          </a:p>
          <a:p>
            <a:pPr marL="0" indent="0" algn="ctr">
              <a:buNone/>
            </a:pPr>
            <a:r>
              <a:rPr lang="en-US" sz="2000" b="1" i="1" dirty="0" smtClean="0"/>
              <a:t>Proposed FBO &amp; BAO Partnership Goal</a:t>
            </a:r>
          </a:p>
          <a:p>
            <a:pPr marL="0" indent="0" algn="ctr">
              <a:buNone/>
            </a:pPr>
            <a:r>
              <a:rPr lang="en-US" sz="2000" i="1" dirty="0" smtClean="0"/>
              <a:t>Develop &amp; strengthen the FBO &amp; BAO partnership to improve operational efficiency and effectiveness and achieve excellence in business processes across the University. </a:t>
            </a:r>
          </a:p>
          <a:p>
            <a:pPr marL="0" indent="0" algn="ctr">
              <a:buNone/>
            </a:pPr>
            <a:r>
              <a:rPr lang="en-US" sz="2800" dirty="0">
                <a:solidFill>
                  <a:srgbClr val="FF0000"/>
                </a:solidFill>
              </a:rPr>
              <a:t>	</a:t>
            </a:r>
            <a:endParaRPr lang="en-US" sz="2800" dirty="0" smtClean="0">
              <a:solidFill>
                <a:srgbClr val="FF0000"/>
              </a:solidFill>
            </a:endParaRP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753484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tackle these issues?</a:t>
            </a:r>
            <a:endParaRPr lang="en-US" dirty="0"/>
          </a:p>
        </p:txBody>
      </p:sp>
      <p:sp>
        <p:nvSpPr>
          <p:cNvPr id="3" name="Content Placeholder 2"/>
          <p:cNvSpPr>
            <a:spLocks noGrp="1"/>
          </p:cNvSpPr>
          <p:nvPr>
            <p:ph idx="1"/>
          </p:nvPr>
        </p:nvSpPr>
        <p:spPr>
          <a:xfrm>
            <a:off x="457200" y="1200705"/>
            <a:ext cx="8229600" cy="4525963"/>
          </a:xfrm>
        </p:spPr>
        <p:txBody>
          <a:bodyPr/>
          <a:lstStyle/>
          <a:p>
            <a:pPr marL="0" indent="0">
              <a:buNone/>
            </a:pPr>
            <a:r>
              <a:rPr lang="en-US" dirty="0" smtClean="0"/>
              <a:t>Different approaches based on nature of issue</a:t>
            </a:r>
          </a:p>
          <a:p>
            <a:pPr marL="0" indent="0">
              <a:buNone/>
            </a:pPr>
            <a:endParaRPr lang="en-US" sz="1600" dirty="0" smtClean="0"/>
          </a:p>
          <a:p>
            <a:pPr marL="514350" indent="-514350">
              <a:buFont typeface="+mj-lt"/>
              <a:buAutoNum type="arabicPeriod"/>
            </a:pPr>
            <a:r>
              <a:rPr lang="en-US" sz="2800" dirty="0" smtClean="0"/>
              <a:t>FBO-led University initiatives with BAO involvement (e.g., Banner 9 project)</a:t>
            </a:r>
          </a:p>
          <a:p>
            <a:pPr marL="514350" indent="-514350">
              <a:buFont typeface="+mj-lt"/>
              <a:buAutoNum type="arabicPeriod"/>
            </a:pPr>
            <a:r>
              <a:rPr lang="en-US" sz="2800" dirty="0" smtClean="0"/>
              <a:t>FBO and BAO collaborative improvement activities or initiatives</a:t>
            </a:r>
          </a:p>
          <a:p>
            <a:pPr marL="514350" indent="-514350">
              <a:buFont typeface="+mj-lt"/>
              <a:buAutoNum type="arabicPeriod"/>
            </a:pPr>
            <a:r>
              <a:rPr lang="en-US" sz="2800" dirty="0" smtClean="0"/>
              <a:t>FBO-owned improvement activities or initiatives</a:t>
            </a:r>
          </a:p>
          <a:p>
            <a:pPr marL="514350" indent="-514350">
              <a:buFont typeface="+mj-lt"/>
              <a:buAutoNum type="arabicPeriod"/>
            </a:pPr>
            <a:r>
              <a:rPr lang="en-US" sz="2800" dirty="0" smtClean="0"/>
              <a:t>BAO-owned improvement activities or initiatives</a:t>
            </a:r>
            <a:endParaRPr lang="en-US" sz="2800" dirty="0"/>
          </a:p>
        </p:txBody>
      </p:sp>
    </p:spTree>
    <p:extLst>
      <p:ext uri="{BB962C8B-B14F-4D97-AF65-F5344CB8AC3E}">
        <p14:creationId xmlns:p14="http://schemas.microsoft.com/office/powerpoint/2010/main" val="391165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Activity</a:t>
            </a:r>
            <a:endParaRPr lang="en-US" dirty="0"/>
          </a:p>
        </p:txBody>
      </p:sp>
      <p:sp>
        <p:nvSpPr>
          <p:cNvPr id="3" name="Content Placeholder 2"/>
          <p:cNvSpPr>
            <a:spLocks noGrp="1"/>
          </p:cNvSpPr>
          <p:nvPr>
            <p:ph idx="1"/>
          </p:nvPr>
        </p:nvSpPr>
        <p:spPr>
          <a:xfrm>
            <a:off x="457200" y="1417638"/>
            <a:ext cx="8229600" cy="4525963"/>
          </a:xfrm>
        </p:spPr>
        <p:txBody>
          <a:bodyPr/>
          <a:lstStyle/>
          <a:p>
            <a:pPr marL="0" indent="0">
              <a:buNone/>
            </a:pPr>
            <a:r>
              <a:rPr lang="en-US" dirty="0"/>
              <a:t>Part 1</a:t>
            </a:r>
          </a:p>
          <a:p>
            <a:r>
              <a:rPr lang="en-US" dirty="0" smtClean="0"/>
              <a:t>For each of your table’s assigned items:</a:t>
            </a:r>
          </a:p>
          <a:p>
            <a:pPr lvl="1"/>
            <a:r>
              <a:rPr lang="en-US" dirty="0" smtClean="0"/>
              <a:t>Discuss what you believe would be the most effective approach for addressing that issue</a:t>
            </a:r>
          </a:p>
          <a:p>
            <a:pPr lvl="1"/>
            <a:r>
              <a:rPr lang="en-US" dirty="0" smtClean="0"/>
              <a:t>Record the code (1-4) for that approach in the column labeled “Approach to Action”</a:t>
            </a:r>
            <a:endParaRPr lang="en-US" dirty="0"/>
          </a:p>
          <a:p>
            <a:endParaRPr lang="en-US" dirty="0"/>
          </a:p>
        </p:txBody>
      </p:sp>
    </p:spTree>
    <p:extLst>
      <p:ext uri="{BB962C8B-B14F-4D97-AF65-F5344CB8AC3E}">
        <p14:creationId xmlns:p14="http://schemas.microsoft.com/office/powerpoint/2010/main" val="18741923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a:t>
            </a:r>
            <a:r>
              <a:rPr lang="en-US" dirty="0" smtClean="0"/>
              <a:t>Activity (cont’d.)</a:t>
            </a:r>
            <a:endParaRPr lang="en-US" dirty="0"/>
          </a:p>
        </p:txBody>
      </p:sp>
      <p:sp>
        <p:nvSpPr>
          <p:cNvPr id="3" name="Content Placeholder 2"/>
          <p:cNvSpPr>
            <a:spLocks noGrp="1"/>
          </p:cNvSpPr>
          <p:nvPr>
            <p:ph idx="1"/>
          </p:nvPr>
        </p:nvSpPr>
        <p:spPr>
          <a:xfrm>
            <a:off x="457200" y="947691"/>
            <a:ext cx="8229600" cy="4525963"/>
          </a:xfrm>
        </p:spPr>
        <p:txBody>
          <a:bodyPr/>
          <a:lstStyle/>
          <a:p>
            <a:pPr marL="0" indent="0">
              <a:buNone/>
            </a:pPr>
            <a:r>
              <a:rPr lang="en-US" dirty="0"/>
              <a:t>Part 2</a:t>
            </a:r>
          </a:p>
          <a:p>
            <a:r>
              <a:rPr lang="en-US" dirty="0"/>
              <a:t>Meet with your designated “partner table.”</a:t>
            </a:r>
          </a:p>
          <a:p>
            <a:pPr lvl="1"/>
            <a:r>
              <a:rPr lang="en-US" dirty="0"/>
              <a:t>Review your </a:t>
            </a:r>
            <a:r>
              <a:rPr lang="en-US" dirty="0" smtClean="0"/>
              <a:t>recommended approach for assigned items </a:t>
            </a:r>
            <a:r>
              <a:rPr lang="en-US" dirty="0"/>
              <a:t>with the other </a:t>
            </a:r>
            <a:r>
              <a:rPr lang="en-US" dirty="0" smtClean="0"/>
              <a:t>table to reach consensus on an approach</a:t>
            </a:r>
          </a:p>
          <a:p>
            <a:pPr lvl="1"/>
            <a:r>
              <a:rPr lang="en-US" dirty="0" smtClean="0"/>
              <a:t>Record your consensus recommended approach for each item on the new form provided for your discussion</a:t>
            </a:r>
          </a:p>
          <a:p>
            <a:pPr lvl="1"/>
            <a:r>
              <a:rPr lang="en-US" dirty="0"/>
              <a:t>F</a:t>
            </a:r>
            <a:r>
              <a:rPr lang="en-US" dirty="0" smtClean="0"/>
              <a:t>orms will be collected at the end of the activity</a:t>
            </a:r>
            <a:endParaRPr lang="en-US" dirty="0"/>
          </a:p>
          <a:p>
            <a:pPr marL="0" indent="0">
              <a:buNone/>
            </a:pPr>
            <a:endParaRPr lang="en-US" dirty="0"/>
          </a:p>
        </p:txBody>
      </p:sp>
    </p:spTree>
    <p:extLst>
      <p:ext uri="{BB962C8B-B14F-4D97-AF65-F5344CB8AC3E}">
        <p14:creationId xmlns:p14="http://schemas.microsoft.com/office/powerpoint/2010/main" val="3202787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055" y="1588534"/>
            <a:ext cx="8229600" cy="1143000"/>
          </a:xfrm>
        </p:spPr>
        <p:txBody>
          <a:bodyPr/>
          <a:lstStyle/>
          <a:p>
            <a:r>
              <a:rPr lang="en-US" sz="3200" dirty="0" smtClean="0"/>
              <a:t/>
            </a:r>
            <a:br>
              <a:rPr lang="en-US" sz="3200" dirty="0" smtClean="0"/>
            </a:br>
            <a:r>
              <a:rPr lang="en-US" sz="3200" dirty="0"/>
              <a:t/>
            </a:r>
            <a:br>
              <a:rPr lang="en-US" sz="3200" dirty="0"/>
            </a:br>
            <a:endParaRPr lang="en-US" sz="3200" dirty="0"/>
          </a:p>
        </p:txBody>
      </p:sp>
      <p:sp>
        <p:nvSpPr>
          <p:cNvPr id="3" name="Content Placeholder 2"/>
          <p:cNvSpPr>
            <a:spLocks noGrp="1"/>
          </p:cNvSpPr>
          <p:nvPr>
            <p:ph idx="1"/>
          </p:nvPr>
        </p:nvSpPr>
        <p:spPr>
          <a:xfrm>
            <a:off x="457200" y="1236215"/>
            <a:ext cx="8229600" cy="4525963"/>
          </a:xfrm>
        </p:spPr>
        <p:txBody>
          <a:bodyPr>
            <a:normAutofit/>
          </a:bodyPr>
          <a:lstStyle/>
          <a:p>
            <a:pPr marL="0" indent="0">
              <a:buNone/>
            </a:pPr>
            <a:endParaRPr lang="en-US" sz="4400" dirty="0" smtClean="0"/>
          </a:p>
          <a:p>
            <a:pPr marL="0" indent="0" algn="ctr">
              <a:buNone/>
            </a:pPr>
            <a:r>
              <a:rPr lang="en-US" sz="4400" b="1" dirty="0" smtClean="0"/>
              <a:t>A Path to Move Forward:  </a:t>
            </a:r>
          </a:p>
          <a:p>
            <a:pPr marL="0" indent="0" algn="ctr">
              <a:buNone/>
            </a:pPr>
            <a:r>
              <a:rPr lang="en-US" sz="4000" b="1" dirty="0" smtClean="0"/>
              <a:t>Using the BAO Meeting </a:t>
            </a:r>
          </a:p>
          <a:p>
            <a:pPr marL="0" indent="0" algn="ctr">
              <a:buNone/>
            </a:pPr>
            <a:r>
              <a:rPr lang="en-US" sz="4000" b="1" dirty="0" smtClean="0"/>
              <a:t>in a New Way</a:t>
            </a:r>
            <a:endParaRPr lang="en-US" sz="4000" b="1" dirty="0"/>
          </a:p>
        </p:txBody>
      </p:sp>
    </p:spTree>
    <p:extLst>
      <p:ext uri="{BB962C8B-B14F-4D97-AF65-F5344CB8AC3E}">
        <p14:creationId xmlns:p14="http://schemas.microsoft.com/office/powerpoint/2010/main" val="661390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Opportunity for Change</a:t>
            </a:r>
            <a:endParaRPr lang="en-US" dirty="0"/>
          </a:p>
        </p:txBody>
      </p:sp>
      <p:sp>
        <p:nvSpPr>
          <p:cNvPr id="3" name="Content Placeholder 2"/>
          <p:cNvSpPr>
            <a:spLocks noGrp="1"/>
          </p:cNvSpPr>
          <p:nvPr>
            <p:ph idx="1"/>
          </p:nvPr>
        </p:nvSpPr>
        <p:spPr>
          <a:xfrm>
            <a:off x="368423" y="1227337"/>
            <a:ext cx="8229600" cy="4525963"/>
          </a:xfrm>
        </p:spPr>
        <p:txBody>
          <a:bodyPr/>
          <a:lstStyle/>
          <a:p>
            <a:pPr marL="0" indent="0">
              <a:buNone/>
            </a:pPr>
            <a:r>
              <a:rPr lang="en-US" dirty="0" smtClean="0"/>
              <a:t>Reasons for change?</a:t>
            </a:r>
          </a:p>
          <a:p>
            <a:pPr lvl="2"/>
            <a:r>
              <a:rPr lang="en-US" dirty="0" smtClean="0"/>
              <a:t>Create an opportunity to engage </a:t>
            </a:r>
            <a:r>
              <a:rPr lang="en-US" dirty="0"/>
              <a:t>the membership in thoughtful, focused, continuous </a:t>
            </a:r>
            <a:r>
              <a:rPr lang="en-US" dirty="0" smtClean="0"/>
              <a:t>quality improvement activities to address SWOT weaknesses and related goals within the framework of the FBO/BAO Partnership</a:t>
            </a:r>
            <a:endParaRPr lang="en-US" sz="800" dirty="0" smtClean="0"/>
          </a:p>
          <a:p>
            <a:pPr lvl="2"/>
            <a:endParaRPr lang="en-US" sz="800" dirty="0" smtClean="0"/>
          </a:p>
          <a:p>
            <a:pPr lvl="2"/>
            <a:r>
              <a:rPr lang="en-US" dirty="0" smtClean="0"/>
              <a:t>Provide </a:t>
            </a:r>
            <a:r>
              <a:rPr lang="en-US" dirty="0"/>
              <a:t>time for impactful collaboration between BAO membership &amp; central </a:t>
            </a:r>
            <a:r>
              <a:rPr lang="en-US" dirty="0" smtClean="0"/>
              <a:t>staff</a:t>
            </a:r>
          </a:p>
          <a:p>
            <a:pPr lvl="2"/>
            <a:endParaRPr lang="en-US" sz="800" dirty="0" smtClean="0"/>
          </a:p>
          <a:p>
            <a:pPr lvl="2"/>
            <a:r>
              <a:rPr lang="en-US" dirty="0" smtClean="0"/>
              <a:t>Let’s try something new without creating a new meeting</a:t>
            </a:r>
          </a:p>
          <a:p>
            <a:pPr lvl="1"/>
            <a:endParaRPr lang="en-US" dirty="0" smtClean="0"/>
          </a:p>
          <a:p>
            <a:pPr lvl="1"/>
            <a:endParaRPr lang="en-US" dirty="0" smtClean="0"/>
          </a:p>
        </p:txBody>
      </p:sp>
    </p:spTree>
    <p:extLst>
      <p:ext uri="{BB962C8B-B14F-4D97-AF65-F5344CB8AC3E}">
        <p14:creationId xmlns:p14="http://schemas.microsoft.com/office/powerpoint/2010/main" val="4149182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90" y="239127"/>
            <a:ext cx="8229600" cy="1143000"/>
          </a:xfrm>
        </p:spPr>
        <p:txBody>
          <a:bodyPr/>
          <a:lstStyle/>
          <a:p>
            <a:r>
              <a:rPr lang="en-US" dirty="0" smtClean="0"/>
              <a:t>New Format &amp; Focus Overview</a:t>
            </a:r>
            <a:endParaRPr lang="en-US" dirty="0"/>
          </a:p>
        </p:txBody>
      </p:sp>
      <p:sp>
        <p:nvSpPr>
          <p:cNvPr id="3" name="Content Placeholder 2"/>
          <p:cNvSpPr>
            <a:spLocks noGrp="1"/>
          </p:cNvSpPr>
          <p:nvPr>
            <p:ph idx="1"/>
          </p:nvPr>
        </p:nvSpPr>
        <p:spPr>
          <a:xfrm>
            <a:off x="457200" y="1213452"/>
            <a:ext cx="8419200" cy="4525963"/>
          </a:xfrm>
        </p:spPr>
        <p:txBody>
          <a:bodyPr/>
          <a:lstStyle/>
          <a:p>
            <a:pPr marL="0" indent="0">
              <a:buNone/>
            </a:pPr>
            <a:r>
              <a:rPr lang="en-US" sz="2400" dirty="0" smtClean="0"/>
              <a:t>Five Meetings </a:t>
            </a:r>
            <a:r>
              <a:rPr lang="en-US" sz="2400" dirty="0"/>
              <a:t>F</a:t>
            </a:r>
            <a:r>
              <a:rPr lang="en-US" sz="2400" dirty="0" smtClean="0"/>
              <a:t>ocused on Continuous Quality Improvement:</a:t>
            </a:r>
          </a:p>
          <a:p>
            <a:pPr lvl="1"/>
            <a:r>
              <a:rPr lang="en-US" sz="2000" dirty="0" smtClean="0"/>
              <a:t>Identifying solutions for process </a:t>
            </a:r>
            <a:r>
              <a:rPr lang="en-US" sz="2000" dirty="0"/>
              <a:t>c</a:t>
            </a:r>
            <a:r>
              <a:rPr lang="en-US" sz="2000" dirty="0" smtClean="0"/>
              <a:t>hallenges</a:t>
            </a:r>
          </a:p>
          <a:p>
            <a:pPr lvl="1"/>
            <a:r>
              <a:rPr lang="en-US" sz="2000" dirty="0" smtClean="0"/>
              <a:t>Best practice implementation opportunities</a:t>
            </a:r>
          </a:p>
          <a:p>
            <a:pPr lvl="1"/>
            <a:r>
              <a:rPr lang="en-US" sz="2000" dirty="0" smtClean="0"/>
              <a:t>Training development needs</a:t>
            </a:r>
          </a:p>
          <a:p>
            <a:pPr marL="0" indent="0">
              <a:buNone/>
            </a:pPr>
            <a:endParaRPr lang="en-US" sz="2400" dirty="0" smtClean="0"/>
          </a:p>
          <a:p>
            <a:pPr marL="0" indent="0">
              <a:buNone/>
            </a:pPr>
            <a:r>
              <a:rPr lang="en-US" sz="2400" dirty="0" smtClean="0"/>
              <a:t>Remaining Seven </a:t>
            </a:r>
            <a:r>
              <a:rPr lang="en-US" sz="2400" dirty="0"/>
              <a:t>M</a:t>
            </a:r>
            <a:r>
              <a:rPr lang="en-US" sz="2400" dirty="0" smtClean="0"/>
              <a:t>eetings Focused on Information Sharing:</a:t>
            </a:r>
          </a:p>
          <a:p>
            <a:pPr lvl="1"/>
            <a:r>
              <a:rPr lang="en-US" sz="2000" dirty="0" smtClean="0"/>
              <a:t>Tracking and reporting on focused topic progress</a:t>
            </a:r>
          </a:p>
          <a:p>
            <a:pPr lvl="1"/>
            <a:r>
              <a:rPr lang="en-US" sz="2000" dirty="0"/>
              <a:t>P</a:t>
            </a:r>
            <a:r>
              <a:rPr lang="en-US" sz="2000" dirty="0" smtClean="0"/>
              <a:t>roject updates from member participants i.e., RCM, Banner 9, Deep Dive</a:t>
            </a:r>
          </a:p>
          <a:p>
            <a:pPr lvl="1"/>
            <a:r>
              <a:rPr lang="en-US" sz="2000" dirty="0" smtClean="0"/>
              <a:t>Scheduled presentations i.e., current agenda items</a:t>
            </a:r>
          </a:p>
          <a:p>
            <a:pPr lvl="1"/>
            <a:endParaRPr lang="en-US" sz="2400" dirty="0" smtClean="0"/>
          </a:p>
          <a:p>
            <a:pPr lvl="1"/>
            <a:endParaRPr lang="en-US" sz="2400" dirty="0"/>
          </a:p>
        </p:txBody>
      </p:sp>
    </p:spTree>
    <p:extLst>
      <p:ext uri="{BB962C8B-B14F-4D97-AF65-F5344CB8AC3E}">
        <p14:creationId xmlns:p14="http://schemas.microsoft.com/office/powerpoint/2010/main" val="3507236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2018 Meeting Overview</a:t>
            </a:r>
            <a:endParaRPr lang="en-US" dirty="0"/>
          </a:p>
        </p:txBody>
      </p:sp>
      <p:graphicFrame>
        <p:nvGraphicFramePr>
          <p:cNvPr id="4" name="Content Placeholder 3"/>
          <p:cNvGraphicFramePr>
            <a:graphicFrameLocks noGrp="1"/>
          </p:cNvGraphicFramePr>
          <p:nvPr>
            <p:ph idx="1"/>
            <p:extLst/>
          </p:nvPr>
        </p:nvGraphicFramePr>
        <p:xfrm>
          <a:off x="672483" y="1262849"/>
          <a:ext cx="7799033" cy="4045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477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983"/>
            <a:ext cx="8229600" cy="1143000"/>
          </a:xfrm>
        </p:spPr>
        <p:txBody>
          <a:bodyPr/>
          <a:lstStyle/>
          <a:p>
            <a:r>
              <a:rPr lang="en-US" sz="4000" dirty="0" smtClean="0"/>
              <a:t>Collaborative Working Meeting Format</a:t>
            </a:r>
            <a:endParaRPr lang="en-US" sz="4000" dirty="0"/>
          </a:p>
        </p:txBody>
      </p:sp>
      <p:sp>
        <p:nvSpPr>
          <p:cNvPr id="3" name="Content Placeholder 2"/>
          <p:cNvSpPr>
            <a:spLocks noGrp="1"/>
          </p:cNvSpPr>
          <p:nvPr>
            <p:ph idx="1"/>
          </p:nvPr>
        </p:nvSpPr>
        <p:spPr>
          <a:xfrm>
            <a:off x="634753" y="1251455"/>
            <a:ext cx="8229600" cy="4525963"/>
          </a:xfrm>
        </p:spPr>
        <p:txBody>
          <a:bodyPr/>
          <a:lstStyle/>
          <a:p>
            <a:r>
              <a:rPr lang="en-US" sz="2800" dirty="0" smtClean="0"/>
              <a:t>Extend to 2hr meeting, 1:30 – 3:30pm</a:t>
            </a:r>
          </a:p>
          <a:p>
            <a:r>
              <a:rPr lang="en-US" sz="2800" dirty="0" smtClean="0"/>
              <a:t>Round tables with six-eight people</a:t>
            </a:r>
          </a:p>
          <a:p>
            <a:r>
              <a:rPr lang="en-US" sz="2800" dirty="0"/>
              <a:t>Attendees to include BAO membership and central staff best able to impact and implement change for the meeting’s topic</a:t>
            </a:r>
          </a:p>
          <a:p>
            <a:r>
              <a:rPr lang="en-US" sz="2800" dirty="0" smtClean="0"/>
              <a:t>One process improvement, best practice implementation or training development topic per meeting</a:t>
            </a:r>
          </a:p>
          <a:p>
            <a:pPr marL="0" indent="0">
              <a:buNone/>
            </a:pPr>
            <a:endParaRPr lang="en-US" sz="2800" dirty="0"/>
          </a:p>
        </p:txBody>
      </p:sp>
    </p:spTree>
    <p:extLst>
      <p:ext uri="{BB962C8B-B14F-4D97-AF65-F5344CB8AC3E}">
        <p14:creationId xmlns:p14="http://schemas.microsoft.com/office/powerpoint/2010/main" val="5317810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35" y="150351"/>
            <a:ext cx="8229600" cy="1143000"/>
          </a:xfrm>
        </p:spPr>
        <p:txBody>
          <a:bodyPr/>
          <a:lstStyle/>
          <a:p>
            <a:r>
              <a:rPr lang="en-US" sz="4000" dirty="0" smtClean="0"/>
              <a:t>Presentation Meeting Format</a:t>
            </a:r>
            <a:endParaRPr lang="en-US" sz="4000" dirty="0"/>
          </a:p>
        </p:txBody>
      </p:sp>
      <p:sp>
        <p:nvSpPr>
          <p:cNvPr id="3" name="Content Placeholder 2"/>
          <p:cNvSpPr>
            <a:spLocks noGrp="1"/>
          </p:cNvSpPr>
          <p:nvPr>
            <p:ph idx="1"/>
          </p:nvPr>
        </p:nvSpPr>
        <p:spPr>
          <a:xfrm>
            <a:off x="643632" y="878318"/>
            <a:ext cx="8229600" cy="4525963"/>
          </a:xfrm>
        </p:spPr>
        <p:txBody>
          <a:bodyPr/>
          <a:lstStyle/>
          <a:p>
            <a:r>
              <a:rPr lang="en-US" sz="2400" dirty="0" smtClean="0"/>
              <a:t>Existing 1.5hr </a:t>
            </a:r>
            <a:r>
              <a:rPr lang="en-US" sz="2400" dirty="0"/>
              <a:t>meeting, 1:30 – </a:t>
            </a:r>
            <a:r>
              <a:rPr lang="en-US" sz="2400" dirty="0" smtClean="0"/>
              <a:t>3:00pm</a:t>
            </a:r>
            <a:endParaRPr lang="en-US" sz="2400" dirty="0"/>
          </a:p>
          <a:p>
            <a:r>
              <a:rPr lang="en-US" sz="2400" dirty="0" smtClean="0"/>
              <a:t>Conference seating or group’s preference</a:t>
            </a:r>
          </a:p>
          <a:p>
            <a:r>
              <a:rPr lang="en-US" sz="2400" dirty="0" smtClean="0"/>
              <a:t>Attendees </a:t>
            </a:r>
            <a:r>
              <a:rPr lang="en-US" sz="2400" dirty="0"/>
              <a:t>to include BAO </a:t>
            </a:r>
            <a:r>
              <a:rPr lang="en-US" sz="2400" dirty="0" smtClean="0"/>
              <a:t>membership and presenters</a:t>
            </a:r>
          </a:p>
          <a:p>
            <a:r>
              <a:rPr lang="en-US" sz="2400" dirty="0" smtClean="0"/>
              <a:t>Standing Agenda Items:</a:t>
            </a:r>
          </a:p>
          <a:p>
            <a:pPr lvl="1"/>
            <a:r>
              <a:rPr lang="en-US" sz="2400" dirty="0" smtClean="0"/>
              <a:t>Continuous Improvement topic updates</a:t>
            </a:r>
          </a:p>
          <a:p>
            <a:pPr lvl="1"/>
            <a:r>
              <a:rPr lang="en-US" sz="2400" dirty="0" smtClean="0"/>
              <a:t>University project participant updates</a:t>
            </a:r>
          </a:p>
          <a:p>
            <a:r>
              <a:rPr lang="en-US" sz="2400" dirty="0" smtClean="0"/>
              <a:t>Additional Agenda Items:</a:t>
            </a:r>
          </a:p>
          <a:p>
            <a:pPr lvl="1"/>
            <a:r>
              <a:rPr lang="en-US" sz="2400" dirty="0" smtClean="0"/>
              <a:t>Presentations on relevant topics impacting business affairs operations</a:t>
            </a:r>
          </a:p>
          <a:p>
            <a:pPr lvl="1"/>
            <a:r>
              <a:rPr lang="en-US" sz="2400" dirty="0" smtClean="0"/>
              <a:t>When possible general presentations would be moved to the Administration Conference Agenda</a:t>
            </a:r>
            <a:endParaRPr lang="en-US" sz="2400" dirty="0"/>
          </a:p>
        </p:txBody>
      </p:sp>
    </p:spTree>
    <p:extLst>
      <p:ext uri="{BB962C8B-B14F-4D97-AF65-F5344CB8AC3E}">
        <p14:creationId xmlns:p14="http://schemas.microsoft.com/office/powerpoint/2010/main" val="3536293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a:xfrm>
            <a:off x="457200" y="1218460"/>
            <a:ext cx="8229600" cy="4525963"/>
          </a:xfrm>
        </p:spPr>
        <p:txBody>
          <a:bodyPr/>
          <a:lstStyle/>
          <a:p>
            <a:r>
              <a:rPr lang="en-US" dirty="0" smtClean="0"/>
              <a:t>Use the output from this retreat to identify topics for the collaborative working meetings throughout 2018 (January 2018 meeting)</a:t>
            </a:r>
          </a:p>
          <a:p>
            <a:r>
              <a:rPr lang="en-US" dirty="0" smtClean="0"/>
              <a:t>Coordinate FBO lead/staff attendance to reflect topics chosen for 2018</a:t>
            </a:r>
          </a:p>
          <a:p>
            <a:r>
              <a:rPr lang="en-US" dirty="0" smtClean="0"/>
              <a:t>Review and evaluate this approach in October 2018 for continuance in 2019; make adjustments</a:t>
            </a:r>
          </a:p>
          <a:p>
            <a:endParaRPr lang="en-US" dirty="0" smtClean="0"/>
          </a:p>
          <a:p>
            <a:endParaRPr lang="en-US" dirty="0" smtClean="0"/>
          </a:p>
          <a:p>
            <a:endParaRPr lang="en-US" dirty="0"/>
          </a:p>
        </p:txBody>
      </p:sp>
    </p:spTree>
    <p:extLst>
      <p:ext uri="{BB962C8B-B14F-4D97-AF65-F5344CB8AC3E}">
        <p14:creationId xmlns:p14="http://schemas.microsoft.com/office/powerpoint/2010/main" val="3841834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for Today</a:t>
            </a:r>
            <a:endParaRPr lang="en-US" dirty="0"/>
          </a:p>
        </p:txBody>
      </p:sp>
      <p:sp>
        <p:nvSpPr>
          <p:cNvPr id="3" name="Content Placeholder 2"/>
          <p:cNvSpPr>
            <a:spLocks noGrp="1"/>
          </p:cNvSpPr>
          <p:nvPr>
            <p:ph idx="1"/>
          </p:nvPr>
        </p:nvSpPr>
        <p:spPr>
          <a:xfrm>
            <a:off x="457200" y="1271016"/>
            <a:ext cx="8229600" cy="4525963"/>
          </a:xfrm>
        </p:spPr>
        <p:txBody>
          <a:bodyPr/>
          <a:lstStyle/>
          <a:p>
            <a:r>
              <a:rPr lang="en-US" sz="2800" dirty="0" smtClean="0"/>
              <a:t>Share the FBO Strategic Priorities and the divisional goal setting process</a:t>
            </a:r>
          </a:p>
          <a:p>
            <a:r>
              <a:rPr lang="en-US" sz="2800" dirty="0" smtClean="0"/>
              <a:t>Review the proposed FBO/BAO partnership goal and objectives</a:t>
            </a:r>
          </a:p>
          <a:p>
            <a:r>
              <a:rPr lang="en-US" sz="2800" dirty="0" smtClean="0"/>
              <a:t>Confirm 2016 SWOT data associated with each proposed objective; identify approach to address</a:t>
            </a:r>
          </a:p>
          <a:p>
            <a:r>
              <a:rPr lang="en-US" sz="2800" dirty="0" smtClean="0"/>
              <a:t>Outline a path to move forward on goals and objectives</a:t>
            </a:r>
            <a:endParaRPr lang="en-US" sz="2800" strike="sngStrike" dirty="0">
              <a:solidFill>
                <a:srgbClr val="FF0000"/>
              </a:solidFill>
            </a:endParaRPr>
          </a:p>
        </p:txBody>
      </p:sp>
    </p:spTree>
    <p:extLst>
      <p:ext uri="{BB962C8B-B14F-4D97-AF65-F5344CB8AC3E}">
        <p14:creationId xmlns:p14="http://schemas.microsoft.com/office/powerpoint/2010/main" val="2927675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6328"/>
            <a:ext cx="8229600" cy="4525963"/>
          </a:xfrm>
        </p:spPr>
        <p:txBody>
          <a:bodyPr/>
          <a:lstStyle/>
          <a:p>
            <a:pPr marL="0" indent="0" algn="ctr">
              <a:buNone/>
            </a:pPr>
            <a:r>
              <a:rPr lang="en-US" sz="4400" dirty="0" smtClean="0"/>
              <a:t>Feedback and Discussion</a:t>
            </a:r>
            <a:endParaRPr lang="en-US" sz="4400" dirty="0"/>
          </a:p>
        </p:txBody>
      </p:sp>
    </p:spTree>
    <p:extLst>
      <p:ext uri="{BB962C8B-B14F-4D97-AF65-F5344CB8AC3E}">
        <p14:creationId xmlns:p14="http://schemas.microsoft.com/office/powerpoint/2010/main" val="22788132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sz="4400" dirty="0" smtClean="0"/>
          </a:p>
          <a:p>
            <a:pPr marL="0" indent="0" algn="ctr">
              <a:buNone/>
            </a:pPr>
            <a:r>
              <a:rPr lang="en-US" sz="4000" b="1" dirty="0" smtClean="0"/>
              <a:t>Wrapping Up</a:t>
            </a:r>
            <a:endParaRPr lang="en-US" sz="4000" b="1" dirty="0"/>
          </a:p>
        </p:txBody>
      </p:sp>
    </p:spTree>
    <p:extLst>
      <p:ext uri="{BB962C8B-B14F-4D97-AF65-F5344CB8AC3E}">
        <p14:creationId xmlns:p14="http://schemas.microsoft.com/office/powerpoint/2010/main" val="2045589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320919"/>
          <a:ext cx="8229600" cy="6285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920482" y="378663"/>
            <a:ext cx="220432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smtClean="0">
                <a:ln>
                  <a:noFill/>
                </a:ln>
                <a:solidFill>
                  <a:prstClr val="black"/>
                </a:solidFill>
                <a:effectLst/>
                <a:uLnTx/>
                <a:uFillTx/>
                <a:latin typeface="Calibri"/>
                <a:ea typeface="+mn-ea"/>
                <a:cs typeface="+mn-cs"/>
              </a:rPr>
              <a:t>Proposed Objectives:</a:t>
            </a:r>
            <a:endParaRPr kumimoji="0" lang="en-US" sz="1800" b="1" i="1"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354564" y="9331"/>
            <a:ext cx="242258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FBO &amp; BAO Partnership</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31972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4052"/>
          </a:xfrm>
        </p:spPr>
        <p:txBody>
          <a:bodyPr/>
          <a:lstStyle/>
          <a:p>
            <a:r>
              <a:rPr lang="en-US" sz="2800" dirty="0" smtClean="0"/>
              <a:t>FBO &amp; BAO Partnership Retreat</a:t>
            </a:r>
            <a:r>
              <a:rPr lang="en-US" dirty="0" smtClean="0"/>
              <a:t/>
            </a:r>
            <a:br>
              <a:rPr lang="en-US" dirty="0" smtClean="0"/>
            </a:br>
            <a:r>
              <a:rPr lang="en-US" sz="2000" dirty="0" smtClean="0"/>
              <a:t>Area of Interest</a:t>
            </a:r>
            <a:endParaRPr lang="en-US" sz="1600" dirty="0"/>
          </a:p>
        </p:txBody>
      </p:sp>
      <p:sp>
        <p:nvSpPr>
          <p:cNvPr id="3" name="Content Placeholder 2"/>
          <p:cNvSpPr>
            <a:spLocks noGrp="1"/>
          </p:cNvSpPr>
          <p:nvPr>
            <p:ph idx="1"/>
          </p:nvPr>
        </p:nvSpPr>
        <p:spPr>
          <a:xfrm>
            <a:off x="651510" y="777240"/>
            <a:ext cx="8149589" cy="4983479"/>
          </a:xfrm>
        </p:spPr>
        <p:txBody>
          <a:bodyPr numCol="1"/>
          <a:lstStyle/>
          <a:p>
            <a:pPr marL="0" indent="0" algn="ctr">
              <a:buNone/>
            </a:pPr>
            <a:endParaRPr lang="en-US" sz="1800" dirty="0" smtClean="0"/>
          </a:p>
          <a:p>
            <a:pPr marL="0" indent="0" algn="ctr">
              <a:buNone/>
            </a:pPr>
            <a:r>
              <a:rPr lang="en-US" sz="1600" dirty="0" smtClean="0"/>
              <a:t>Name:  _________________________</a:t>
            </a:r>
          </a:p>
          <a:p>
            <a:pPr marL="0" indent="0">
              <a:buNone/>
            </a:pPr>
            <a:r>
              <a:rPr lang="en-US" sz="1600" dirty="0" smtClean="0"/>
              <a:t>Below, please circle the partnership objective(s) in which you may have interest in planning, committee or work group activities:</a:t>
            </a:r>
          </a:p>
          <a:p>
            <a:pPr lvl="1"/>
            <a:endParaRPr lang="en-US" sz="100" dirty="0" smtClean="0"/>
          </a:p>
          <a:p>
            <a:pPr lvl="1"/>
            <a:r>
              <a:rPr lang="en-US" sz="1600" dirty="0" smtClean="0"/>
              <a:t>Collaboration &amp; Communication</a:t>
            </a:r>
          </a:p>
          <a:p>
            <a:pPr lvl="2"/>
            <a:r>
              <a:rPr lang="en-US" sz="1600" dirty="0" smtClean="0"/>
              <a:t>Efforts to increase &amp; enhance two-way communication</a:t>
            </a:r>
          </a:p>
          <a:p>
            <a:pPr lvl="2"/>
            <a:r>
              <a:rPr lang="en-US" sz="1600" dirty="0" smtClean="0"/>
              <a:t>Participation in a University level project or committee </a:t>
            </a:r>
          </a:p>
          <a:p>
            <a:pPr lvl="1"/>
            <a:r>
              <a:rPr lang="en-US" sz="1600" dirty="0" smtClean="0"/>
              <a:t>Policy &amp; Procedural Development, Application &amp; Compliance</a:t>
            </a:r>
          </a:p>
          <a:p>
            <a:pPr lvl="2"/>
            <a:r>
              <a:rPr lang="en-US" sz="1600" dirty="0" smtClean="0"/>
              <a:t>Triage and Review of Process Breakdowns</a:t>
            </a:r>
          </a:p>
          <a:p>
            <a:pPr lvl="2"/>
            <a:r>
              <a:rPr lang="en-US" sz="1600" dirty="0" smtClean="0"/>
              <a:t>Internal Control </a:t>
            </a:r>
          </a:p>
          <a:p>
            <a:pPr lvl="2"/>
            <a:r>
              <a:rPr lang="en-US" sz="1600" dirty="0" smtClean="0"/>
              <a:t>Daily </a:t>
            </a:r>
            <a:r>
              <a:rPr lang="en-US" sz="1600" dirty="0"/>
              <a:t>O</a:t>
            </a:r>
            <a:r>
              <a:rPr lang="en-US" sz="1600" dirty="0" smtClean="0"/>
              <a:t>perations – </a:t>
            </a:r>
            <a:r>
              <a:rPr lang="en-US" sz="1400" i="1" dirty="0" smtClean="0"/>
              <a:t>Standardized relevant, best practice policy and procedural communications, documentation and training</a:t>
            </a:r>
            <a:endParaRPr lang="en-US" sz="1600" i="1" dirty="0" smtClean="0"/>
          </a:p>
          <a:p>
            <a:pPr lvl="2"/>
            <a:r>
              <a:rPr lang="en-US" sz="1600" dirty="0" smtClean="0"/>
              <a:t>Financial Reporting</a:t>
            </a:r>
          </a:p>
          <a:p>
            <a:pPr lvl="2"/>
            <a:r>
              <a:rPr lang="en-US" sz="1600" dirty="0" smtClean="0"/>
              <a:t>Financial Sub Certification</a:t>
            </a:r>
          </a:p>
          <a:p>
            <a:pPr lvl="1"/>
            <a:r>
              <a:rPr lang="en-US" sz="1600" dirty="0" smtClean="0"/>
              <a:t>Development of Business Professionals </a:t>
            </a:r>
          </a:p>
          <a:p>
            <a:pPr lvl="2"/>
            <a:r>
              <a:rPr lang="en-US" sz="1600" dirty="0" smtClean="0"/>
              <a:t>Development/delivery of training materials</a:t>
            </a:r>
          </a:p>
          <a:p>
            <a:pPr lvl="2"/>
            <a:r>
              <a:rPr lang="en-US" sz="1600" dirty="0" smtClean="0"/>
              <a:t>Participate in leadership opportunities </a:t>
            </a:r>
          </a:p>
          <a:p>
            <a:pPr marL="0" indent="0">
              <a:buNone/>
            </a:pPr>
            <a:endParaRPr lang="en-US" dirty="0"/>
          </a:p>
        </p:txBody>
      </p:sp>
    </p:spTree>
    <p:extLst>
      <p:ext uri="{BB962C8B-B14F-4D97-AF65-F5344CB8AC3E}">
        <p14:creationId xmlns:p14="http://schemas.microsoft.com/office/powerpoint/2010/main" val="1912917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sz="4400" dirty="0" smtClean="0"/>
          </a:p>
          <a:p>
            <a:pPr marL="0" indent="0" algn="ctr">
              <a:buNone/>
            </a:pPr>
            <a:r>
              <a:rPr lang="en-US" sz="4000" b="1" dirty="0" smtClean="0"/>
              <a:t>Thank You!</a:t>
            </a:r>
            <a:endParaRPr lang="en-US" sz="4000" b="1" dirty="0"/>
          </a:p>
        </p:txBody>
      </p:sp>
    </p:spTree>
    <p:extLst>
      <p:ext uri="{BB962C8B-B14F-4D97-AF65-F5344CB8AC3E}">
        <p14:creationId xmlns:p14="http://schemas.microsoft.com/office/powerpoint/2010/main" val="3674301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174072"/>
            <a:ext cx="8229600" cy="4525963"/>
          </a:xfrm>
        </p:spPr>
        <p:txBody>
          <a:bodyPr/>
          <a:lstStyle/>
          <a:p>
            <a:pPr marL="0" indent="0">
              <a:buNone/>
            </a:pPr>
            <a:r>
              <a:rPr lang="en-US" b="1" dirty="0" smtClean="0"/>
              <a:t>Morning</a:t>
            </a:r>
          </a:p>
          <a:p>
            <a:r>
              <a:rPr lang="en-US" dirty="0" smtClean="0"/>
              <a:t>Program kick-off</a:t>
            </a:r>
          </a:p>
          <a:p>
            <a:r>
              <a:rPr lang="en-US" dirty="0" smtClean="0"/>
              <a:t>FBO Strategic Priorities and FBO/BAO Partnership</a:t>
            </a:r>
          </a:p>
          <a:p>
            <a:r>
              <a:rPr lang="en-US" dirty="0" smtClean="0"/>
              <a:t>Partnership Benefits and Concerns</a:t>
            </a:r>
          </a:p>
          <a:p>
            <a:r>
              <a:rPr lang="en-US" dirty="0" smtClean="0"/>
              <a:t>Using the Partnership to address SWOT Weaknesses</a:t>
            </a:r>
          </a:p>
          <a:p>
            <a:endParaRPr lang="en-US" dirty="0"/>
          </a:p>
        </p:txBody>
      </p:sp>
    </p:spTree>
    <p:extLst>
      <p:ext uri="{BB962C8B-B14F-4D97-AF65-F5344CB8AC3E}">
        <p14:creationId xmlns:p14="http://schemas.microsoft.com/office/powerpoint/2010/main" val="1699669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0" indent="0">
              <a:buNone/>
            </a:pPr>
            <a:r>
              <a:rPr lang="en-US" b="1" dirty="0" smtClean="0"/>
              <a:t>Afternoon</a:t>
            </a:r>
          </a:p>
          <a:p>
            <a:r>
              <a:rPr lang="en-US" dirty="0" smtClean="0"/>
              <a:t>Recommending Approaches to Address Issues</a:t>
            </a:r>
          </a:p>
          <a:p>
            <a:r>
              <a:rPr lang="en-US" dirty="0" smtClean="0"/>
              <a:t>Outline a Path to Move Forward</a:t>
            </a:r>
          </a:p>
          <a:p>
            <a:r>
              <a:rPr lang="en-US" dirty="0" smtClean="0"/>
              <a:t>Identifying Areas of Interest</a:t>
            </a:r>
          </a:p>
          <a:p>
            <a:r>
              <a:rPr lang="en-US" dirty="0" smtClean="0"/>
              <a:t>Wrap-up/Close</a:t>
            </a:r>
            <a:endParaRPr lang="en-US" dirty="0"/>
          </a:p>
        </p:txBody>
      </p:sp>
    </p:spTree>
    <p:extLst>
      <p:ext uri="{BB962C8B-B14F-4D97-AF65-F5344CB8AC3E}">
        <p14:creationId xmlns:p14="http://schemas.microsoft.com/office/powerpoint/2010/main" val="2129564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Introductions</a:t>
            </a:r>
            <a:endParaRPr lang="en-US" dirty="0"/>
          </a:p>
        </p:txBody>
      </p:sp>
      <p:sp>
        <p:nvSpPr>
          <p:cNvPr id="3" name="Content Placeholder 2"/>
          <p:cNvSpPr>
            <a:spLocks noGrp="1"/>
          </p:cNvSpPr>
          <p:nvPr>
            <p:ph idx="1"/>
          </p:nvPr>
        </p:nvSpPr>
        <p:spPr/>
        <p:txBody>
          <a:bodyPr/>
          <a:lstStyle/>
          <a:p>
            <a:r>
              <a:rPr lang="en-US" dirty="0" smtClean="0"/>
              <a:t>Name</a:t>
            </a:r>
          </a:p>
          <a:p>
            <a:endParaRPr lang="en-US" dirty="0" smtClean="0"/>
          </a:p>
          <a:p>
            <a:r>
              <a:rPr lang="en-US" dirty="0" smtClean="0"/>
              <a:t>Role / SCD </a:t>
            </a:r>
          </a:p>
          <a:p>
            <a:endParaRPr lang="en-US" dirty="0" smtClean="0"/>
          </a:p>
          <a:p>
            <a:r>
              <a:rPr lang="en-US" dirty="0" smtClean="0"/>
              <a:t>Years in role</a:t>
            </a:r>
            <a:endParaRPr lang="en-US" dirty="0"/>
          </a:p>
        </p:txBody>
      </p:sp>
    </p:spTree>
    <p:extLst>
      <p:ext uri="{BB962C8B-B14F-4D97-AF65-F5344CB8AC3E}">
        <p14:creationId xmlns:p14="http://schemas.microsoft.com/office/powerpoint/2010/main" val="1112496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Session Guidelines</a:t>
            </a:r>
            <a:endParaRPr lang="en-US" dirty="0"/>
          </a:p>
        </p:txBody>
      </p:sp>
      <p:sp>
        <p:nvSpPr>
          <p:cNvPr id="3" name="Content Placeholder 2"/>
          <p:cNvSpPr>
            <a:spLocks noGrp="1"/>
          </p:cNvSpPr>
          <p:nvPr>
            <p:ph idx="1"/>
          </p:nvPr>
        </p:nvSpPr>
        <p:spPr/>
        <p:txBody>
          <a:bodyPr/>
          <a:lstStyle/>
          <a:p>
            <a:r>
              <a:rPr lang="en-US" dirty="0" smtClean="0"/>
              <a:t>Be Present</a:t>
            </a:r>
          </a:p>
          <a:p>
            <a:r>
              <a:rPr lang="en-US" dirty="0"/>
              <a:t>Contribute your ideas</a:t>
            </a:r>
          </a:p>
          <a:p>
            <a:r>
              <a:rPr lang="en-US" dirty="0" smtClean="0"/>
              <a:t>Respect for ideas of others</a:t>
            </a:r>
          </a:p>
          <a:p>
            <a:r>
              <a:rPr lang="en-US" dirty="0" smtClean="0"/>
              <a:t>Listen to understand</a:t>
            </a:r>
          </a:p>
          <a:p>
            <a:r>
              <a:rPr lang="en-US" dirty="0" smtClean="0"/>
              <a:t>Step Up / Step Back</a:t>
            </a:r>
          </a:p>
          <a:p>
            <a:endParaRPr lang="en-US" dirty="0"/>
          </a:p>
        </p:txBody>
      </p:sp>
    </p:spTree>
    <p:extLst>
      <p:ext uri="{BB962C8B-B14F-4D97-AF65-F5344CB8AC3E}">
        <p14:creationId xmlns:p14="http://schemas.microsoft.com/office/powerpoint/2010/main" val="1845156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sz="4400" dirty="0" smtClean="0"/>
          </a:p>
          <a:p>
            <a:pPr marL="0" indent="0" algn="ctr">
              <a:buNone/>
            </a:pPr>
            <a:r>
              <a:rPr lang="en-US" sz="4400" b="1" dirty="0" smtClean="0"/>
              <a:t>FBO </a:t>
            </a:r>
            <a:r>
              <a:rPr lang="en-US" sz="4400" b="1" dirty="0"/>
              <a:t>Strategic Priorities 2018-2021</a:t>
            </a:r>
          </a:p>
          <a:p>
            <a:pPr marL="0" indent="0">
              <a:buNone/>
            </a:pPr>
            <a:endParaRPr lang="en-US" sz="4400" dirty="0" smtClean="0"/>
          </a:p>
        </p:txBody>
      </p:sp>
    </p:spTree>
    <p:extLst>
      <p:ext uri="{BB962C8B-B14F-4D97-AF65-F5344CB8AC3E}">
        <p14:creationId xmlns:p14="http://schemas.microsoft.com/office/powerpoint/2010/main" val="3892653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0408576"/>
              </p:ext>
            </p:extLst>
          </p:nvPr>
        </p:nvGraphicFramePr>
        <p:xfrm>
          <a:off x="577970" y="906463"/>
          <a:ext cx="7737895" cy="4474106"/>
        </p:xfrm>
        <a:graphic>
          <a:graphicData uri="http://schemas.openxmlformats.org/drawingml/2006/table">
            <a:tbl>
              <a:tblPr firstRow="1" firstCol="1" bandRow="1">
                <a:tableStyleId>{5C22544A-7EE6-4342-B048-85BDC9FD1C3A}</a:tableStyleId>
              </a:tblPr>
              <a:tblGrid>
                <a:gridCol w="1072550">
                  <a:extLst>
                    <a:ext uri="{9D8B030D-6E8A-4147-A177-3AD203B41FA5}">
                      <a16:colId xmlns:a16="http://schemas.microsoft.com/office/drawing/2014/main" xmlns="" val="456013967"/>
                    </a:ext>
                  </a:extLst>
                </a:gridCol>
                <a:gridCol w="2204851">
                  <a:extLst>
                    <a:ext uri="{9D8B030D-6E8A-4147-A177-3AD203B41FA5}">
                      <a16:colId xmlns:a16="http://schemas.microsoft.com/office/drawing/2014/main" xmlns="" val="2122972747"/>
                    </a:ext>
                  </a:extLst>
                </a:gridCol>
                <a:gridCol w="4460494">
                  <a:extLst>
                    <a:ext uri="{9D8B030D-6E8A-4147-A177-3AD203B41FA5}">
                      <a16:colId xmlns:a16="http://schemas.microsoft.com/office/drawing/2014/main" xmlns="" val="3097710761"/>
                    </a:ext>
                  </a:extLst>
                </a:gridCol>
              </a:tblGrid>
              <a:tr h="356234">
                <a:tc>
                  <a:txBody>
                    <a:bodyPr/>
                    <a:lstStyle/>
                    <a:p>
                      <a:pPr marL="0" marR="0">
                        <a:lnSpc>
                          <a:spcPct val="107000"/>
                        </a:lnSpc>
                        <a:spcBef>
                          <a:spcPts val="0"/>
                        </a:spcBef>
                        <a:spcAft>
                          <a:spcPts val="0"/>
                        </a:spcAft>
                      </a:pPr>
                      <a:r>
                        <a:rPr lang="en-US" sz="1000" dirty="0">
                          <a:solidFill>
                            <a:schemeClr val="tx1"/>
                          </a:solidFill>
                          <a:effectLst/>
                        </a:rPr>
                        <a:t>WSU Focus Area/Goal</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dirty="0">
                          <a:solidFill>
                            <a:schemeClr val="tx1"/>
                          </a:solidFill>
                          <a:effectLst/>
                        </a:rPr>
                        <a:t>Proposed FBO Strategic Priority</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dirty="0">
                          <a:solidFill>
                            <a:schemeClr val="tx1"/>
                          </a:solidFill>
                          <a:effectLst/>
                        </a:rPr>
                        <a:t>Proposed FBO Division Goals</a:t>
                      </a:r>
                    </a:p>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92913729"/>
                  </a:ext>
                </a:extLst>
              </a:tr>
              <a:tr h="1178751">
                <a:tc>
                  <a:txBody>
                    <a:bodyPr/>
                    <a:lstStyle/>
                    <a:p>
                      <a:pPr marL="0" marR="0">
                        <a:lnSpc>
                          <a:spcPct val="107000"/>
                        </a:lnSpc>
                        <a:spcBef>
                          <a:spcPts val="0"/>
                        </a:spcBef>
                        <a:spcAft>
                          <a:spcPts val="0"/>
                        </a:spcAft>
                      </a:pPr>
                      <a:r>
                        <a:rPr lang="en-US" sz="1000" dirty="0">
                          <a:solidFill>
                            <a:schemeClr val="tx1"/>
                          </a:solidFill>
                          <a:effectLst/>
                        </a:rPr>
                        <a:t>Financial Sustainability &amp; Operational Excellence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lvl="0" indent="-228600">
                        <a:lnSpc>
                          <a:spcPct val="107000"/>
                        </a:lnSpc>
                        <a:spcBef>
                          <a:spcPts val="0"/>
                        </a:spcBef>
                        <a:spcAft>
                          <a:spcPts val="0"/>
                        </a:spcAft>
                        <a:buFont typeface="+mj-lt"/>
                        <a:buAutoNum type="arabicPeriod"/>
                      </a:pPr>
                      <a:r>
                        <a:rPr lang="en-US" sz="1000" dirty="0">
                          <a:effectLst/>
                        </a:rPr>
                        <a:t>Ensure WSU financial health and vitality</a:t>
                      </a:r>
                    </a:p>
                    <a:p>
                      <a:pPr marL="0" marR="0">
                        <a:lnSpc>
                          <a:spcPct val="107000"/>
                        </a:lnSpc>
                        <a:spcBef>
                          <a:spcPts val="0"/>
                        </a:spcBef>
                        <a:spcAft>
                          <a:spcPts val="0"/>
                        </a:spcAft>
                      </a:pPr>
                      <a:r>
                        <a:rPr lang="en-US" sz="1000" dirty="0">
                          <a:effectLst/>
                        </a:rPr>
                        <a:t> </a:t>
                      </a:r>
                    </a:p>
                    <a:p>
                      <a:pPr marL="22860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lvl="0" indent="-228600">
                        <a:lnSpc>
                          <a:spcPct val="107000"/>
                        </a:lnSpc>
                        <a:spcBef>
                          <a:spcPts val="0"/>
                        </a:spcBef>
                        <a:spcAft>
                          <a:spcPts val="0"/>
                        </a:spcAft>
                        <a:buFont typeface="+mj-lt"/>
                        <a:buAutoNum type="alphaLcPeriod"/>
                        <a:tabLst>
                          <a:tab pos="228600" algn="l"/>
                        </a:tabLst>
                      </a:pPr>
                      <a:r>
                        <a:rPr lang="en-US" sz="1000" dirty="0">
                          <a:effectLst/>
                        </a:rPr>
                        <a:t>New tuition model &amp; structure</a:t>
                      </a:r>
                    </a:p>
                    <a:p>
                      <a:pPr marL="228600" marR="0" lvl="0" indent="-228600">
                        <a:lnSpc>
                          <a:spcPct val="107000"/>
                        </a:lnSpc>
                        <a:spcBef>
                          <a:spcPts val="0"/>
                        </a:spcBef>
                        <a:spcAft>
                          <a:spcPts val="0"/>
                        </a:spcAft>
                        <a:buFont typeface="+mj-lt"/>
                        <a:buAutoNum type="alphaLcPeriod"/>
                        <a:tabLst>
                          <a:tab pos="228600" algn="l"/>
                        </a:tabLst>
                      </a:pPr>
                      <a:r>
                        <a:rPr lang="en-US" sz="1000" dirty="0">
                          <a:effectLst/>
                        </a:rPr>
                        <a:t>New budget model</a:t>
                      </a:r>
                    </a:p>
                    <a:p>
                      <a:pPr marL="228600" marR="0" lvl="0" indent="-228600">
                        <a:lnSpc>
                          <a:spcPct val="107000"/>
                        </a:lnSpc>
                        <a:spcBef>
                          <a:spcPts val="0"/>
                        </a:spcBef>
                        <a:spcAft>
                          <a:spcPts val="0"/>
                        </a:spcAft>
                        <a:buFont typeface="+mj-lt"/>
                        <a:buAutoNum type="alphaLcPeriod"/>
                        <a:tabLst>
                          <a:tab pos="228600" algn="l"/>
                        </a:tabLst>
                      </a:pPr>
                      <a:r>
                        <a:rPr lang="en-US" sz="1000" dirty="0">
                          <a:effectLst/>
                        </a:rPr>
                        <a:t>Improved &amp; effective financial controls</a:t>
                      </a:r>
                    </a:p>
                    <a:p>
                      <a:pPr marL="228600" marR="0" lvl="0" indent="-228600">
                        <a:lnSpc>
                          <a:spcPct val="107000"/>
                        </a:lnSpc>
                        <a:spcBef>
                          <a:spcPts val="0"/>
                        </a:spcBef>
                        <a:spcAft>
                          <a:spcPts val="0"/>
                        </a:spcAft>
                        <a:buFont typeface="+mj-lt"/>
                        <a:buAutoNum type="alphaLcPeriod"/>
                        <a:tabLst>
                          <a:tab pos="228600" algn="l"/>
                        </a:tabLst>
                      </a:pPr>
                      <a:r>
                        <a:rPr lang="en-US" sz="1000" dirty="0">
                          <a:effectLst/>
                        </a:rPr>
                        <a:t>Address SOM/UPG financial issues</a:t>
                      </a:r>
                    </a:p>
                    <a:p>
                      <a:pPr marL="228600" marR="0" lvl="0" indent="-228600">
                        <a:lnSpc>
                          <a:spcPct val="107000"/>
                        </a:lnSpc>
                        <a:spcBef>
                          <a:spcPts val="0"/>
                        </a:spcBef>
                        <a:spcAft>
                          <a:spcPts val="0"/>
                        </a:spcAft>
                        <a:buFont typeface="+mj-lt"/>
                        <a:buAutoNum type="alphaLcPeriod"/>
                        <a:tabLst>
                          <a:tab pos="228600" algn="l"/>
                        </a:tabLst>
                      </a:pPr>
                      <a:r>
                        <a:rPr lang="en-US" sz="1000" dirty="0">
                          <a:effectLst/>
                        </a:rPr>
                        <a:t>Enterprise risk management</a:t>
                      </a:r>
                    </a:p>
                    <a:p>
                      <a:pPr marL="228600" marR="0" lvl="0" indent="-228600">
                        <a:lnSpc>
                          <a:spcPct val="107000"/>
                        </a:lnSpc>
                        <a:spcBef>
                          <a:spcPts val="0"/>
                        </a:spcBef>
                        <a:spcAft>
                          <a:spcPts val="0"/>
                        </a:spcAft>
                        <a:buFont typeface="+mj-lt"/>
                        <a:buAutoNum type="alphaLcPeriod"/>
                        <a:tabLst>
                          <a:tab pos="228600" algn="l"/>
                        </a:tabLst>
                      </a:pPr>
                      <a:r>
                        <a:rPr lang="en-US" sz="1000" dirty="0">
                          <a:effectLst/>
                        </a:rPr>
                        <a:t>Identify, applaud, &amp; implement financial &amp; budgetary best practices within SCDs</a:t>
                      </a:r>
                    </a:p>
                    <a:p>
                      <a:pPr marL="228600" marR="0" lvl="0" indent="-228600">
                        <a:lnSpc>
                          <a:spcPct val="107000"/>
                        </a:lnSpc>
                        <a:spcBef>
                          <a:spcPts val="0"/>
                        </a:spcBef>
                        <a:spcAft>
                          <a:spcPts val="0"/>
                        </a:spcAft>
                        <a:buFont typeface="+mj-lt"/>
                        <a:buAutoNum type="alphaLcPeriod"/>
                        <a:tabLst>
                          <a:tab pos="228600" algn="l"/>
                        </a:tabLst>
                      </a:pPr>
                      <a:r>
                        <a:rPr lang="en-US" sz="1000" dirty="0">
                          <a:effectLst/>
                        </a:rPr>
                        <a:t>Increase return on cash &amp; grow </a:t>
                      </a:r>
                      <a:r>
                        <a:rPr lang="en-US" sz="1000" dirty="0" smtClean="0">
                          <a:effectLst/>
                        </a:rPr>
                        <a:t>endowment</a:t>
                      </a:r>
                      <a:endParaRPr lang="en-US" sz="1000" dirty="0">
                        <a:effectLst/>
                      </a:endParaRPr>
                    </a:p>
                  </a:txBody>
                  <a:tcPr marL="53662" marR="536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12731858"/>
                  </a:ext>
                </a:extLst>
              </a:tr>
              <a:tr h="1170432">
                <a:tc>
                  <a:txBody>
                    <a:bodyPr/>
                    <a:lstStyle/>
                    <a:p>
                      <a:pPr marL="0" marR="0">
                        <a:lnSpc>
                          <a:spcPct val="107000"/>
                        </a:lnSpc>
                        <a:spcBef>
                          <a:spcPts val="0"/>
                        </a:spcBef>
                        <a:spcAft>
                          <a:spcPts val="0"/>
                        </a:spcAft>
                      </a:pPr>
                      <a:r>
                        <a:rPr lang="en-US" sz="1000" dirty="0">
                          <a:solidFill>
                            <a:schemeClr val="tx1"/>
                          </a:solidFill>
                          <a:effectLst/>
                        </a:rPr>
                        <a:t>All 7 Strategic Focus Areas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lvl="0" indent="-228600">
                        <a:lnSpc>
                          <a:spcPct val="107000"/>
                        </a:lnSpc>
                        <a:spcBef>
                          <a:spcPts val="0"/>
                        </a:spcBef>
                        <a:spcAft>
                          <a:spcPts val="0"/>
                        </a:spcAft>
                        <a:buFont typeface="+mj-lt"/>
                        <a:buAutoNum type="arabicPeriod" startAt="2"/>
                      </a:pPr>
                      <a:r>
                        <a:rPr lang="en-US" sz="1000" dirty="0">
                          <a:effectLst/>
                        </a:rPr>
                        <a:t>Be a “Best Place” to Work</a:t>
                      </a:r>
                    </a:p>
                    <a:p>
                      <a:pPr marL="228600" marR="0">
                        <a:lnSpc>
                          <a:spcPct val="107000"/>
                        </a:lnSpc>
                        <a:spcBef>
                          <a:spcPts val="0"/>
                        </a:spcBef>
                        <a:spcAft>
                          <a:spcPts val="0"/>
                        </a:spcAft>
                      </a:pPr>
                      <a:r>
                        <a:rPr lang="en-US" sz="1000" dirty="0">
                          <a:effectLst/>
                        </a:rPr>
                        <a:t> </a:t>
                      </a:r>
                    </a:p>
                    <a:p>
                      <a:pPr marL="228600" marR="0" indent="-22860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lvl="0" indent="-228600">
                        <a:lnSpc>
                          <a:spcPct val="107000"/>
                        </a:lnSpc>
                        <a:spcBef>
                          <a:spcPts val="0"/>
                        </a:spcBef>
                        <a:spcAft>
                          <a:spcPts val="0"/>
                        </a:spcAft>
                        <a:buFontTx/>
                        <a:buNone/>
                        <a:tabLst>
                          <a:tab pos="228600" algn="l"/>
                        </a:tabLst>
                      </a:pPr>
                      <a:r>
                        <a:rPr lang="en-US" sz="1000" dirty="0" smtClean="0">
                          <a:effectLst/>
                        </a:rPr>
                        <a:t>h.	Foster </a:t>
                      </a:r>
                      <a:r>
                        <a:rPr lang="en-US" sz="1000" dirty="0">
                          <a:effectLst/>
                        </a:rPr>
                        <a:t>an inclusive and engaging environment to retain valued staff &amp; support WSU as an employer of choice</a:t>
                      </a:r>
                    </a:p>
                    <a:p>
                      <a:pPr marL="228600" marR="0" lvl="0" indent="-228600">
                        <a:lnSpc>
                          <a:spcPct val="107000"/>
                        </a:lnSpc>
                        <a:spcBef>
                          <a:spcPts val="0"/>
                        </a:spcBef>
                        <a:spcAft>
                          <a:spcPts val="0"/>
                        </a:spcAft>
                        <a:buFontTx/>
                        <a:buNone/>
                        <a:tabLst>
                          <a:tab pos="228600" algn="l"/>
                        </a:tabLst>
                      </a:pPr>
                      <a:r>
                        <a:rPr lang="en-US" sz="1000" dirty="0" err="1" smtClean="0">
                          <a:effectLst/>
                        </a:rPr>
                        <a:t>i</a:t>
                      </a:r>
                      <a:r>
                        <a:rPr lang="en-US" sz="1000" dirty="0" smtClean="0">
                          <a:effectLst/>
                        </a:rPr>
                        <a:t>.	Develop </a:t>
                      </a:r>
                      <a:r>
                        <a:rPr lang="en-US" sz="1000" dirty="0">
                          <a:effectLst/>
                        </a:rPr>
                        <a:t>a total rewards philosophy to enable WSU to attract, retain, and develop the top talent</a:t>
                      </a:r>
                    </a:p>
                    <a:p>
                      <a:pPr marL="228600" marR="0" lvl="0" indent="-228600">
                        <a:lnSpc>
                          <a:spcPct val="107000"/>
                        </a:lnSpc>
                        <a:spcBef>
                          <a:spcPts val="0"/>
                        </a:spcBef>
                        <a:spcAft>
                          <a:spcPts val="0"/>
                        </a:spcAft>
                        <a:buFontTx/>
                        <a:buNone/>
                        <a:tabLst>
                          <a:tab pos="228600" algn="l"/>
                        </a:tabLst>
                      </a:pPr>
                      <a:r>
                        <a:rPr lang="en-US" sz="1000" dirty="0" smtClean="0">
                          <a:effectLst/>
                        </a:rPr>
                        <a:t>j.	Innovate </a:t>
                      </a:r>
                      <a:r>
                        <a:rPr lang="en-US" sz="1000" dirty="0">
                          <a:effectLst/>
                        </a:rPr>
                        <a:t>in labor management practices to be a model for strength in partnerships</a:t>
                      </a:r>
                    </a:p>
                    <a:p>
                      <a:pPr marL="228600" marR="0" lvl="0" indent="-228600">
                        <a:lnSpc>
                          <a:spcPct val="107000"/>
                        </a:lnSpc>
                        <a:spcBef>
                          <a:spcPts val="0"/>
                        </a:spcBef>
                        <a:spcAft>
                          <a:spcPts val="0"/>
                        </a:spcAft>
                        <a:buFontTx/>
                        <a:buNone/>
                        <a:tabLst>
                          <a:tab pos="228600" algn="l"/>
                        </a:tabLst>
                      </a:pPr>
                      <a:r>
                        <a:rPr lang="en-US" sz="1000" dirty="0" smtClean="0">
                          <a:effectLst/>
                        </a:rPr>
                        <a:t>k.	Become </a:t>
                      </a:r>
                      <a:r>
                        <a:rPr lang="en-US" sz="1000" dirty="0">
                          <a:effectLst/>
                        </a:rPr>
                        <a:t>a talent management </a:t>
                      </a:r>
                      <a:r>
                        <a:rPr lang="en-US" sz="1000" dirty="0" smtClean="0">
                          <a:effectLst/>
                        </a:rPr>
                        <a:t>leader</a:t>
                      </a:r>
                      <a:endParaRPr lang="en-US" sz="1000" dirty="0">
                        <a:effectLst/>
                      </a:endParaRPr>
                    </a:p>
                  </a:txBody>
                  <a:tcPr marL="53662" marR="536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45747104"/>
                  </a:ext>
                </a:extLst>
              </a:tr>
              <a:tr h="694944">
                <a:tc>
                  <a:txBody>
                    <a:bodyPr/>
                    <a:lstStyle/>
                    <a:p>
                      <a:pPr marL="0" marR="0">
                        <a:lnSpc>
                          <a:spcPct val="107000"/>
                        </a:lnSpc>
                        <a:spcBef>
                          <a:spcPts val="0"/>
                        </a:spcBef>
                        <a:spcAft>
                          <a:spcPts val="0"/>
                        </a:spcAft>
                      </a:pPr>
                      <a:r>
                        <a:rPr lang="en-US" sz="1000" dirty="0">
                          <a:solidFill>
                            <a:schemeClr val="tx1"/>
                          </a:solidFill>
                          <a:effectLst/>
                        </a:rPr>
                        <a:t>All 7 Strategic Focus Areas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lvl="0" indent="-228600">
                        <a:lnSpc>
                          <a:spcPct val="107000"/>
                        </a:lnSpc>
                        <a:spcBef>
                          <a:spcPts val="0"/>
                        </a:spcBef>
                        <a:spcAft>
                          <a:spcPts val="0"/>
                        </a:spcAft>
                        <a:buFont typeface="+mj-lt"/>
                        <a:buAutoNum type="arabicPeriod" startAt="3"/>
                      </a:pPr>
                      <a:r>
                        <a:rPr lang="en-US" sz="1000" dirty="0">
                          <a:effectLst/>
                        </a:rPr>
                        <a:t>Align WSU physical space with 2028 Campus needs and ensure it delights all who visit/study/work </a:t>
                      </a:r>
                      <a:r>
                        <a:rPr lang="en-US" sz="1000" dirty="0" smtClean="0">
                          <a:effectLst/>
                        </a:rPr>
                        <a:t>here</a:t>
                      </a:r>
                      <a:endParaRPr lang="en-US" sz="1000" dirty="0">
                        <a:effectLst/>
                      </a:endParaRPr>
                    </a:p>
                  </a:txBody>
                  <a:tcPr marL="53662" marR="536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lvl="0" indent="-228600">
                        <a:lnSpc>
                          <a:spcPct val="107000"/>
                        </a:lnSpc>
                        <a:spcBef>
                          <a:spcPts val="0"/>
                        </a:spcBef>
                        <a:spcAft>
                          <a:spcPts val="0"/>
                        </a:spcAft>
                        <a:buFontTx/>
                        <a:buNone/>
                        <a:tabLst>
                          <a:tab pos="228600" algn="l"/>
                        </a:tabLst>
                      </a:pPr>
                      <a:r>
                        <a:rPr lang="en-US" sz="1000" dirty="0" smtClean="0">
                          <a:effectLst/>
                        </a:rPr>
                        <a:t>l.	Develop </a:t>
                      </a:r>
                      <a:r>
                        <a:rPr lang="en-US" sz="1000" dirty="0">
                          <a:effectLst/>
                        </a:rPr>
                        <a:t>10-year Facilities Master Plan</a:t>
                      </a:r>
                    </a:p>
                    <a:p>
                      <a:pPr marL="228600" marR="0" lvl="0" indent="-228600">
                        <a:lnSpc>
                          <a:spcPct val="107000"/>
                        </a:lnSpc>
                        <a:spcBef>
                          <a:spcPts val="0"/>
                        </a:spcBef>
                        <a:spcAft>
                          <a:spcPts val="0"/>
                        </a:spcAft>
                        <a:buFontTx/>
                        <a:buNone/>
                        <a:tabLst>
                          <a:tab pos="228600" algn="l"/>
                        </a:tabLst>
                      </a:pPr>
                      <a:r>
                        <a:rPr lang="en-US" sz="1000" dirty="0" smtClean="0">
                          <a:effectLst/>
                        </a:rPr>
                        <a:t>m.	Integrate </a:t>
                      </a:r>
                      <a:r>
                        <a:rPr lang="en-US" sz="1000" dirty="0">
                          <a:effectLst/>
                        </a:rPr>
                        <a:t>facility &amp; space management with new budget model</a:t>
                      </a:r>
                    </a:p>
                    <a:p>
                      <a:pPr marL="228600" marR="0" lvl="0" indent="-228600">
                        <a:lnSpc>
                          <a:spcPct val="107000"/>
                        </a:lnSpc>
                        <a:spcBef>
                          <a:spcPts val="0"/>
                        </a:spcBef>
                        <a:spcAft>
                          <a:spcPts val="0"/>
                        </a:spcAft>
                        <a:buFontTx/>
                        <a:buNone/>
                        <a:tabLst>
                          <a:tab pos="228600" algn="l"/>
                        </a:tabLst>
                      </a:pPr>
                      <a:r>
                        <a:rPr lang="en-US" sz="1000" dirty="0" smtClean="0">
                          <a:effectLst/>
                        </a:rPr>
                        <a:t>n.	Develop </a:t>
                      </a:r>
                      <a:r>
                        <a:rPr lang="en-US" sz="1000" dirty="0">
                          <a:effectLst/>
                        </a:rPr>
                        <a:t>10-year capital financing plan</a:t>
                      </a:r>
                    </a:p>
                    <a:p>
                      <a:pPr marL="228600" marR="0" lvl="0" indent="-228600">
                        <a:lnSpc>
                          <a:spcPct val="107000"/>
                        </a:lnSpc>
                        <a:spcBef>
                          <a:spcPts val="0"/>
                        </a:spcBef>
                        <a:spcAft>
                          <a:spcPts val="0"/>
                        </a:spcAft>
                        <a:buFontTx/>
                        <a:buNone/>
                        <a:tabLst>
                          <a:tab pos="228600" algn="l"/>
                        </a:tabLst>
                      </a:pPr>
                      <a:r>
                        <a:rPr lang="en-US" sz="1000" dirty="0" smtClean="0">
                          <a:effectLst/>
                        </a:rPr>
                        <a:t>o.	Implement </a:t>
                      </a:r>
                      <a:r>
                        <a:rPr lang="en-US" sz="1000" dirty="0">
                          <a:effectLst/>
                        </a:rPr>
                        <a:t>“Facilities Forward”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45691075"/>
                  </a:ext>
                </a:extLst>
              </a:tr>
              <a:tr h="1073745">
                <a:tc>
                  <a:txBody>
                    <a:bodyPr/>
                    <a:lstStyle/>
                    <a:p>
                      <a:pPr marL="0" marR="0">
                        <a:lnSpc>
                          <a:spcPct val="107000"/>
                        </a:lnSpc>
                        <a:spcBef>
                          <a:spcPts val="0"/>
                        </a:spcBef>
                        <a:spcAft>
                          <a:spcPts val="0"/>
                        </a:spcAft>
                      </a:pPr>
                      <a:r>
                        <a:rPr lang="en-US" sz="1000" dirty="0">
                          <a:solidFill>
                            <a:schemeClr val="tx1"/>
                          </a:solidFill>
                          <a:effectLst/>
                        </a:rPr>
                        <a:t>Financial Sustainability &amp; Operational Excellence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lvl="0" indent="-228600">
                        <a:lnSpc>
                          <a:spcPct val="107000"/>
                        </a:lnSpc>
                        <a:spcBef>
                          <a:spcPts val="0"/>
                        </a:spcBef>
                        <a:spcAft>
                          <a:spcPts val="0"/>
                        </a:spcAft>
                        <a:buFont typeface="+mj-lt"/>
                        <a:buAutoNum type="arabicPeriod" startAt="4"/>
                      </a:pPr>
                      <a:r>
                        <a:rPr lang="en-US" sz="1000" dirty="0">
                          <a:effectLst/>
                        </a:rPr>
                        <a:t>Create a culture of service through continuous improvement and collaboration</a:t>
                      </a:r>
                    </a:p>
                    <a:p>
                      <a:pPr marL="228600" marR="0">
                        <a:lnSpc>
                          <a:spcPct val="107000"/>
                        </a:lnSpc>
                        <a:spcBef>
                          <a:spcPts val="0"/>
                        </a:spcBef>
                        <a:spcAft>
                          <a:spcPts val="0"/>
                        </a:spcAft>
                      </a:pPr>
                      <a:r>
                        <a:rPr lang="en-US" sz="1000" dirty="0">
                          <a:effectLst/>
                        </a:rPr>
                        <a:t> </a:t>
                      </a:r>
                    </a:p>
                    <a:p>
                      <a:pPr marL="228600" marR="0">
                        <a:lnSpc>
                          <a:spcPct val="107000"/>
                        </a:lnSpc>
                        <a:spcBef>
                          <a:spcPts val="0"/>
                        </a:spcBef>
                        <a:spcAft>
                          <a:spcPts val="0"/>
                        </a:spcAft>
                      </a:pPr>
                      <a:r>
                        <a:rPr lang="en-US" sz="1000" dirty="0">
                          <a:effectLst/>
                        </a:rPr>
                        <a:t> </a:t>
                      </a:r>
                    </a:p>
                    <a:p>
                      <a:pPr marL="228600" marR="0">
                        <a:lnSpc>
                          <a:spcPct val="107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3662" marR="536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lvl="0" indent="-228600">
                        <a:lnSpc>
                          <a:spcPct val="107000"/>
                        </a:lnSpc>
                        <a:spcBef>
                          <a:spcPts val="0"/>
                        </a:spcBef>
                        <a:spcAft>
                          <a:spcPts val="0"/>
                        </a:spcAft>
                        <a:buFontTx/>
                        <a:buNone/>
                        <a:tabLst>
                          <a:tab pos="228600" algn="l"/>
                        </a:tabLst>
                      </a:pPr>
                      <a:r>
                        <a:rPr lang="en-US" sz="1000" dirty="0" smtClean="0">
                          <a:effectLst/>
                        </a:rPr>
                        <a:t>p.	Improve </a:t>
                      </a:r>
                      <a:r>
                        <a:rPr lang="en-US" sz="1000" dirty="0">
                          <a:effectLst/>
                        </a:rPr>
                        <a:t>internal &amp; external customer service (e.g. Banner 9)</a:t>
                      </a:r>
                    </a:p>
                    <a:p>
                      <a:pPr marL="228600" marR="0" lvl="0" indent="-228600">
                        <a:lnSpc>
                          <a:spcPct val="107000"/>
                        </a:lnSpc>
                        <a:spcBef>
                          <a:spcPts val="0"/>
                        </a:spcBef>
                        <a:spcAft>
                          <a:spcPts val="0"/>
                        </a:spcAft>
                        <a:buFontTx/>
                        <a:buNone/>
                        <a:tabLst>
                          <a:tab pos="228600" algn="l"/>
                        </a:tabLst>
                      </a:pPr>
                      <a:r>
                        <a:rPr lang="en-US" sz="1000" dirty="0" smtClean="0">
                          <a:effectLst/>
                        </a:rPr>
                        <a:t>q.	Develop </a:t>
                      </a:r>
                      <a:r>
                        <a:rPr lang="en-US" sz="1000" dirty="0">
                          <a:effectLst/>
                        </a:rPr>
                        <a:t>&amp; implement a continuous improvement framework</a:t>
                      </a:r>
                    </a:p>
                    <a:p>
                      <a:pPr marL="228600" marR="0" lvl="0" indent="-228600">
                        <a:lnSpc>
                          <a:spcPct val="107000"/>
                        </a:lnSpc>
                        <a:spcBef>
                          <a:spcPts val="0"/>
                        </a:spcBef>
                        <a:spcAft>
                          <a:spcPts val="0"/>
                        </a:spcAft>
                        <a:buFontTx/>
                        <a:buNone/>
                        <a:tabLst>
                          <a:tab pos="228600" algn="l"/>
                        </a:tabLst>
                      </a:pPr>
                      <a:r>
                        <a:rPr lang="en-US" sz="1000" dirty="0" smtClean="0">
                          <a:effectLst/>
                        </a:rPr>
                        <a:t>r.	Improve </a:t>
                      </a:r>
                      <a:r>
                        <a:rPr lang="en-US" sz="1000" dirty="0">
                          <a:effectLst/>
                        </a:rPr>
                        <a:t>Client Services by streamlining processes and providing easily accessible data &amp; analytics</a:t>
                      </a:r>
                    </a:p>
                    <a:p>
                      <a:pPr marL="228600" marR="0" lvl="0" indent="-228600">
                        <a:lnSpc>
                          <a:spcPct val="107000"/>
                        </a:lnSpc>
                        <a:spcBef>
                          <a:spcPts val="0"/>
                        </a:spcBef>
                        <a:spcAft>
                          <a:spcPts val="0"/>
                        </a:spcAft>
                        <a:buFontTx/>
                        <a:buNone/>
                        <a:tabLst>
                          <a:tab pos="228600" algn="l"/>
                        </a:tabLst>
                      </a:pPr>
                      <a:r>
                        <a:rPr lang="en-US" sz="1000" dirty="0" smtClean="0">
                          <a:effectLst/>
                        </a:rPr>
                        <a:t>s.	Leverage </a:t>
                      </a:r>
                      <a:r>
                        <a:rPr lang="en-US" sz="1000" dirty="0">
                          <a:effectLst/>
                        </a:rPr>
                        <a:t>partnerships to advance University-wide goals &amp; positively impact the local </a:t>
                      </a:r>
                      <a:r>
                        <a:rPr lang="en-US" sz="1000" dirty="0" smtClean="0">
                          <a:effectLst/>
                        </a:rPr>
                        <a:t>community</a:t>
                      </a:r>
                      <a:endParaRPr lang="en-US" sz="1000" dirty="0">
                        <a:effectLst/>
                      </a:endParaRPr>
                    </a:p>
                  </a:txBody>
                  <a:tcPr marL="53662" marR="536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88814656"/>
                  </a:ext>
                </a:extLst>
              </a:tr>
            </a:tbl>
          </a:graphicData>
        </a:graphic>
      </p:graphicFrame>
      <p:sp>
        <p:nvSpPr>
          <p:cNvPr id="4" name="TextBox 3"/>
          <p:cNvSpPr txBox="1"/>
          <p:nvPr/>
        </p:nvSpPr>
        <p:spPr>
          <a:xfrm>
            <a:off x="595223" y="276045"/>
            <a:ext cx="6150634" cy="400110"/>
          </a:xfrm>
          <a:prstGeom prst="rect">
            <a:avLst/>
          </a:prstGeom>
          <a:noFill/>
        </p:spPr>
        <p:txBody>
          <a:bodyPr wrap="square" rtlCol="0">
            <a:spAutoFit/>
          </a:bodyPr>
          <a:lstStyle/>
          <a:p>
            <a:r>
              <a:rPr lang="en-US" sz="2000" b="1" dirty="0" smtClean="0"/>
              <a:t>2018-2021 FBO Strategic Priorities and Goals</a:t>
            </a:r>
            <a:endParaRPr lang="en-US" sz="2000" b="1" dirty="0"/>
          </a:p>
        </p:txBody>
      </p:sp>
    </p:spTree>
    <p:extLst>
      <p:ext uri="{BB962C8B-B14F-4D97-AF65-F5344CB8AC3E}">
        <p14:creationId xmlns:p14="http://schemas.microsoft.com/office/powerpoint/2010/main" val="1496225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1184</TotalTime>
  <Words>2001</Words>
  <Application>Microsoft Office PowerPoint</Application>
  <PresentationFormat>On-screen Show (4:3)</PresentationFormat>
  <Paragraphs>281</Paragraphs>
  <Slides>34</Slides>
  <Notes>34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vt:lpstr>
      <vt:lpstr>Times New Roman</vt:lpstr>
      <vt:lpstr>Office Theme</vt:lpstr>
      <vt:lpstr>1_Office Theme</vt:lpstr>
      <vt:lpstr>FBO/BAO Partnership Retreat The Path Forward  </vt:lpstr>
      <vt:lpstr>Welcome </vt:lpstr>
      <vt:lpstr>Objectives for Today</vt:lpstr>
      <vt:lpstr>Agenda</vt:lpstr>
      <vt:lpstr>Agenda</vt:lpstr>
      <vt:lpstr>Brief Introductions</vt:lpstr>
      <vt:lpstr>Proposed Session Guidelines</vt:lpstr>
      <vt:lpstr>PowerPoint Presentation</vt:lpstr>
      <vt:lpstr>PowerPoint Presentation</vt:lpstr>
      <vt:lpstr>Table Activity</vt:lpstr>
      <vt:lpstr>PowerPoint Presentation</vt:lpstr>
      <vt:lpstr>PowerPoint Presentation</vt:lpstr>
      <vt:lpstr>Table Activity</vt:lpstr>
      <vt:lpstr>PowerPoint Presentation</vt:lpstr>
      <vt:lpstr>PowerPoint Presentation</vt:lpstr>
      <vt:lpstr>PowerPoint Presentation</vt:lpstr>
      <vt:lpstr>Table Activity</vt:lpstr>
      <vt:lpstr>Table Activity (cont’d.)</vt:lpstr>
      <vt:lpstr>PowerPoint Presentation</vt:lpstr>
      <vt:lpstr>How do we tackle these issues?</vt:lpstr>
      <vt:lpstr>Table Activity</vt:lpstr>
      <vt:lpstr>Table Activity (cont’d.)</vt:lpstr>
      <vt:lpstr>  </vt:lpstr>
      <vt:lpstr>An Opportunity for Change</vt:lpstr>
      <vt:lpstr>New Format &amp; Focus Overview</vt:lpstr>
      <vt:lpstr>2018 Meeting Overview</vt:lpstr>
      <vt:lpstr>Collaborative Working Meeting Format</vt:lpstr>
      <vt:lpstr>Presentation Meeting Format</vt:lpstr>
      <vt:lpstr>Moving Forward</vt:lpstr>
      <vt:lpstr>PowerPoint Presentation</vt:lpstr>
      <vt:lpstr>PowerPoint Presentation</vt:lpstr>
      <vt:lpstr>PowerPoint Presentation</vt:lpstr>
      <vt:lpstr>FBO &amp; BAO Partnership Retreat Area of Interest</vt:lpstr>
      <vt:lpstr>PowerPoint Presentation</vt:lpstr>
    </vt:vector>
  </TitlesOfParts>
  <Company>Wayne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Mott</dc:creator>
  <cp:lastModifiedBy>Lisa Shrader</cp:lastModifiedBy>
  <cp:revision>69</cp:revision>
  <cp:lastPrinted>2017-12-05T19:23:23Z</cp:lastPrinted>
  <dcterms:created xsi:type="dcterms:W3CDTF">2015-09-23T15:06:39Z</dcterms:created>
  <dcterms:modified xsi:type="dcterms:W3CDTF">2018-03-01T16:22:06Z</dcterms:modified>
</cp:coreProperties>
</file>